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media/image27.jpg" ContentType="image/jpeg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media/image34.jpg" ContentType="image/jpeg"/>
  <Override PartName="/ppt/media/image35.jpg" ContentType="image/jpeg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117"/>
  </p:notesMasterIdLst>
  <p:handoutMasterIdLst>
    <p:handoutMasterId r:id="rId118"/>
  </p:handoutMasterIdLst>
  <p:sldIdLst>
    <p:sldId id="273" r:id="rId2"/>
    <p:sldId id="276" r:id="rId3"/>
    <p:sldId id="436" r:id="rId4"/>
    <p:sldId id="275" r:id="rId5"/>
    <p:sldId id="429" r:id="rId6"/>
    <p:sldId id="348" r:id="rId7"/>
    <p:sldId id="430" r:id="rId8"/>
    <p:sldId id="431" r:id="rId9"/>
    <p:sldId id="432" r:id="rId10"/>
    <p:sldId id="433" r:id="rId11"/>
    <p:sldId id="440" r:id="rId12"/>
    <p:sldId id="435" r:id="rId13"/>
    <p:sldId id="437" r:id="rId14"/>
    <p:sldId id="443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416" r:id="rId29"/>
    <p:sldId id="444" r:id="rId30"/>
    <p:sldId id="364" r:id="rId31"/>
    <p:sldId id="365" r:id="rId32"/>
    <p:sldId id="366" r:id="rId33"/>
    <p:sldId id="367" r:id="rId34"/>
    <p:sldId id="370" r:id="rId35"/>
    <p:sldId id="369" r:id="rId36"/>
    <p:sldId id="441" r:id="rId37"/>
    <p:sldId id="368" r:id="rId38"/>
    <p:sldId id="371" r:id="rId39"/>
    <p:sldId id="442" r:id="rId40"/>
    <p:sldId id="373" r:id="rId41"/>
    <p:sldId id="374" r:id="rId42"/>
    <p:sldId id="375" r:id="rId43"/>
    <p:sldId id="376" r:id="rId44"/>
    <p:sldId id="378" r:id="rId45"/>
    <p:sldId id="379" r:id="rId46"/>
    <p:sldId id="380" r:id="rId47"/>
    <p:sldId id="381" r:id="rId48"/>
    <p:sldId id="417" r:id="rId49"/>
    <p:sldId id="382" r:id="rId50"/>
    <p:sldId id="383" r:id="rId51"/>
    <p:sldId id="384" r:id="rId52"/>
    <p:sldId id="386" r:id="rId53"/>
    <p:sldId id="387" r:id="rId54"/>
    <p:sldId id="388" r:id="rId55"/>
    <p:sldId id="395" r:id="rId56"/>
    <p:sldId id="414" r:id="rId57"/>
    <p:sldId id="397" r:id="rId58"/>
    <p:sldId id="403" r:id="rId59"/>
    <p:sldId id="398" r:id="rId60"/>
    <p:sldId id="399" r:id="rId61"/>
    <p:sldId id="400" r:id="rId62"/>
    <p:sldId id="445" r:id="rId63"/>
    <p:sldId id="446" r:id="rId64"/>
    <p:sldId id="401" r:id="rId65"/>
    <p:sldId id="418" r:id="rId66"/>
    <p:sldId id="447" r:id="rId67"/>
    <p:sldId id="448" r:id="rId68"/>
    <p:sldId id="449" r:id="rId69"/>
    <p:sldId id="452" r:id="rId70"/>
    <p:sldId id="453" r:id="rId71"/>
    <p:sldId id="451" r:id="rId72"/>
    <p:sldId id="457" r:id="rId73"/>
    <p:sldId id="454" r:id="rId74"/>
    <p:sldId id="455" r:id="rId75"/>
    <p:sldId id="456" r:id="rId76"/>
    <p:sldId id="458" r:id="rId77"/>
    <p:sldId id="461" r:id="rId78"/>
    <p:sldId id="462" r:id="rId79"/>
    <p:sldId id="463" r:id="rId80"/>
    <p:sldId id="464" r:id="rId81"/>
    <p:sldId id="465" r:id="rId82"/>
    <p:sldId id="474" r:id="rId83"/>
    <p:sldId id="475" r:id="rId84"/>
    <p:sldId id="476" r:id="rId85"/>
    <p:sldId id="469" r:id="rId86"/>
    <p:sldId id="470" r:id="rId87"/>
    <p:sldId id="467" r:id="rId88"/>
    <p:sldId id="468" r:id="rId89"/>
    <p:sldId id="472" r:id="rId90"/>
    <p:sldId id="471" r:id="rId91"/>
    <p:sldId id="480" r:id="rId92"/>
    <p:sldId id="473" r:id="rId93"/>
    <p:sldId id="309" r:id="rId94"/>
    <p:sldId id="415" r:id="rId95"/>
    <p:sldId id="477" r:id="rId96"/>
    <p:sldId id="321" r:id="rId97"/>
    <p:sldId id="322" r:id="rId98"/>
    <p:sldId id="323" r:id="rId99"/>
    <p:sldId id="286" r:id="rId100"/>
    <p:sldId id="478" r:id="rId101"/>
    <p:sldId id="324" r:id="rId102"/>
    <p:sldId id="326" r:id="rId103"/>
    <p:sldId id="325" r:id="rId104"/>
    <p:sldId id="479" r:id="rId105"/>
    <p:sldId id="425" r:id="rId106"/>
    <p:sldId id="343" r:id="rId107"/>
    <p:sldId id="407" r:id="rId108"/>
    <p:sldId id="412" r:id="rId109"/>
    <p:sldId id="413" r:id="rId110"/>
    <p:sldId id="409" r:id="rId111"/>
    <p:sldId id="428" r:id="rId112"/>
    <p:sldId id="310" r:id="rId113"/>
    <p:sldId id="410" r:id="rId114"/>
    <p:sldId id="312" r:id="rId115"/>
    <p:sldId id="411" r:id="rId116"/>
  </p:sldIdLst>
  <p:sldSz cx="9906000" cy="6858000" type="A4"/>
  <p:notesSz cx="6791325" cy="99218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orient="horz" pos="4080">
          <p15:clr>
            <a:srgbClr val="A4A3A4"/>
          </p15:clr>
        </p15:guide>
        <p15:guide id="3" pos="168">
          <p15:clr>
            <a:srgbClr val="A4A3A4"/>
          </p15:clr>
        </p15:guide>
        <p15:guide id="4" pos="3120">
          <p15:clr>
            <a:srgbClr val="A4A3A4"/>
          </p15:clr>
        </p15:guide>
        <p15:guide id="5" pos="60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18BFF"/>
    <a:srgbClr val="F9F9F9"/>
    <a:srgbClr val="0000CC"/>
    <a:srgbClr val="7499CA"/>
    <a:srgbClr val="85A6D0"/>
    <a:srgbClr val="B7CAE3"/>
    <a:srgbClr val="AAC0DE"/>
    <a:srgbClr val="B3AFFF"/>
    <a:srgbClr val="CCCAFF"/>
    <a:srgbClr val="FD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8" autoAdjust="0"/>
    <p:restoredTop sz="94989" autoAdjust="0"/>
  </p:normalViewPr>
  <p:slideViewPr>
    <p:cSldViewPr>
      <p:cViewPr varScale="1">
        <p:scale>
          <a:sx n="157" d="100"/>
          <a:sy n="157" d="100"/>
        </p:scale>
        <p:origin x="1740" y="114"/>
      </p:cViewPr>
      <p:guideLst>
        <p:guide orient="horz" pos="360"/>
        <p:guide orient="horz" pos="4080"/>
        <p:guide pos="168"/>
        <p:guide pos="3120"/>
        <p:guide pos="60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3564" y="-114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AF40293-4F3F-49F0-A47C-056233463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210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3288"/>
            <a:ext cx="49815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6E3AB60-A5EE-4386-8862-F0E839E87E1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953B3BB-A3DD-48DF-AB47-55A1953E79DA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0</a:t>
            </a:fld>
            <a:endParaRPr lang="en-US" altLang="ko-KR" smtClean="0">
              <a:cs typeface="Arial" panose="020B0604020202020204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4063"/>
            <a:ext cx="5346700" cy="3703637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4713288"/>
            <a:ext cx="4983162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73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768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61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033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303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816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864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864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7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23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00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533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421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4489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98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5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475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170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9285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8821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89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837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046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7620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2443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352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30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6556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826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5253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635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52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825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982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000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2842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952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0267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593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48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55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08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071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243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117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23730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648795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>
            <a:lvl1pPr algn="ctr">
              <a:defRPr sz="4400"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80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Holder 2"/>
          <p:cNvSpPr>
            <a:spLocks noGrp="1"/>
          </p:cNvSpPr>
          <p:nvPr>
            <p:ph type="title"/>
          </p:nvPr>
        </p:nvSpPr>
        <p:spPr>
          <a:xfrm>
            <a:off x="723391" y="1258488"/>
            <a:ext cx="8548902" cy="205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10" name="Holder 3"/>
          <p:cNvSpPr>
            <a:spLocks noGrp="1"/>
          </p:cNvSpPr>
          <p:nvPr>
            <p:ph type="body" idx="1"/>
          </p:nvPr>
        </p:nvSpPr>
        <p:spPr>
          <a:xfrm>
            <a:off x="482598" y="116632"/>
            <a:ext cx="8915748" cy="4526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1" name="Holder 4"/>
          <p:cNvSpPr>
            <a:spLocks noGrp="1"/>
          </p:cNvSpPr>
          <p:nvPr>
            <p:ph type="ftr" sz="quarter" idx="3"/>
          </p:nvPr>
        </p:nvSpPr>
        <p:spPr>
          <a:xfrm>
            <a:off x="3080792" y="6381328"/>
            <a:ext cx="3170044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2" name="Holder 5"/>
          <p:cNvSpPr>
            <a:spLocks noGrp="1"/>
          </p:cNvSpPr>
          <p:nvPr>
            <p:ph type="dt" sz="half" idx="2"/>
          </p:nvPr>
        </p:nvSpPr>
        <p:spPr>
          <a:xfrm>
            <a:off x="101488" y="6381328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12/22/2018</a:t>
            </a:fld>
            <a:endParaRPr lang="en-US"/>
          </a:p>
        </p:txBody>
      </p:sp>
      <p:sp>
        <p:nvSpPr>
          <p:cNvPr id="13" name="Holder 6"/>
          <p:cNvSpPr>
            <a:spLocks noGrp="1"/>
          </p:cNvSpPr>
          <p:nvPr>
            <p:ph type="sldNum" sz="quarter" idx="4"/>
          </p:nvPr>
        </p:nvSpPr>
        <p:spPr>
          <a:xfrm>
            <a:off x="7119877" y="6354896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2pPr>
      <a:lvl3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3pPr>
      <a:lvl4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4pPr>
      <a:lvl5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5pPr>
      <a:lvl6pPr marL="4572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6pPr>
      <a:lvl7pPr marL="9144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7pPr>
      <a:lvl8pPr marL="13716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8pPr>
      <a:lvl9pPr marL="18288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9pPr>
    </p:titleStyle>
    <p:bodyStyle>
      <a:lvl1pPr marL="342900" indent="-342900" algn="l" defTabSz="939800" rtl="0" eaLnBrk="0" fontAlgn="base" hangingPunct="0">
        <a:spcBef>
          <a:spcPct val="6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•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619125" indent="-263525" algn="l" defTabSz="9398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054100" indent="-255588" algn="l" defTabSz="939800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492250" indent="-258763" algn="l" defTabSz="939800" rtl="0" eaLnBrk="0" fontAlgn="base" hangingPunct="0">
        <a:spcBef>
          <a:spcPct val="20000"/>
        </a:spcBef>
        <a:spcAft>
          <a:spcPct val="0"/>
        </a:spcAft>
        <a:buSzPct val="8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9764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5pPr>
      <a:lvl6pPr marL="24336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6pPr>
      <a:lvl7pPr marL="28908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7pPr>
      <a:lvl8pPr marL="33480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8pPr>
      <a:lvl9pPr marL="38052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gif"/><Relationship Id="rId4" Type="http://schemas.openxmlformats.org/officeDocument/2006/relationships/image" Target="../media/image35.jp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vnrepository.com/" TargetMode="External"/><Relationship Id="rId2" Type="http://schemas.openxmlformats.org/officeDocument/2006/relationships/hyperlink" Target="https://docs.spring.io/spring-boot/docs/current/reference/htmlsingle/#using-boot-dependency-management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ryan-han.com/post/2018/essay/memoirs2018/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boot/docs/current/reference/html/executable-jar.html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boot/docs/2.0.3.RELEASE/reference/htmlsingle/#getting-started-maven-installation" TargetMode="External"/><Relationship Id="rId2" Type="http://schemas.openxmlformats.org/officeDocument/2006/relationships/hyperlink" Target="https://docs.spring.io/spring-boot/docs/2.1.1.RELEASE/reference/htmlsingle/#getting-started-introducing-spring-boo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spring.io/spring-boot/docs/current/reference/htmlsingle/#using-boot-structuring-your-code" TargetMode="External"/><Relationship Id="rId4" Type="http://schemas.openxmlformats.org/officeDocument/2006/relationships/hyperlink" Target="https://start.spring.io/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34393" y="49770"/>
            <a:ext cx="81137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기술 발표회</a:t>
            </a:r>
          </a:p>
        </p:txBody>
      </p:sp>
      <p:sp>
        <p:nvSpPr>
          <p:cNvPr id="6150" name="Rectangle 8"/>
          <p:cNvSpPr>
            <a:spLocks noChangeArrowheads="1"/>
          </p:cNvSpPr>
          <p:nvPr/>
        </p:nvSpPr>
        <p:spPr bwMode="auto">
          <a:xfrm>
            <a:off x="3175" y="5789613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 애니모비 </a:t>
            </a:r>
            <a:r>
              <a:rPr kumimoji="0" lang="ko-KR" altLang="en-US" sz="200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kumimoji="0" lang="ko-KR" altLang="en-US" sz="2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본부</a:t>
            </a:r>
            <a:endParaRPr kumimoji="0" lang="en-US" altLang="ko-KR" sz="20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1" name="Text Box 24"/>
          <p:cNvSpPr txBox="1">
            <a:spLocks noChangeArrowheads="1"/>
          </p:cNvSpPr>
          <p:nvPr/>
        </p:nvSpPr>
        <p:spPr bwMode="auto">
          <a:xfrm>
            <a:off x="740572" y="1294923"/>
            <a:ext cx="845772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ko-KR" altLang="en-US" sz="36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플랫폼 </a:t>
            </a:r>
            <a:r>
              <a:rPr lang="ko-KR" altLang="en-US" sz="36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36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 방안</a:t>
            </a:r>
            <a:endParaRPr lang="ko-KR" altLang="en-US" sz="36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200472" y="3933056"/>
            <a:ext cx="99028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en-US" altLang="ko-KR" sz="20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2018.12.26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599" y="3340296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     정수원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910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2504728" y="1196752"/>
            <a:ext cx="4248472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search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pull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images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run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start / restart / stop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exec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ps 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rmi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rm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push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Dokcer build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 up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64768" y="620688"/>
            <a:ext cx="38884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4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endParaRPr lang="ko-KR" altLang="en-US" sz="44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1432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132856"/>
            <a:ext cx="683990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400582"/>
            <a:ext cx="7012271" cy="4686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7789" y="692696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980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2188" y="1988840"/>
            <a:ext cx="361534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Versioin Controll System</a:t>
            </a:r>
          </a:p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52" y="1196752"/>
            <a:ext cx="4520950" cy="44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4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-159568" y="1340768"/>
            <a:ext cx="9433048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init : git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clone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코드가져오기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checkout branch_name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 선택하기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checkout -t remote_path/branch_name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 브랜치 선택하기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branch branch_name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 생성하기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branch -r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 브랜치 목록보기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branch -a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 브랜치 목록보기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branch -m branch_name change_branch_name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 이름 바꾸기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branch -d branch_name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 삭제하기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push remote_name — delete branch_name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 브랜치 삭제하기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git push origin — delete gh-pages )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add file_path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수정한 코드 선택하기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git add * )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commit -m “commit_description”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선택한 코드 설명 적기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git commit -m “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내용”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push romote_name branch_name : add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코드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server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보내기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(git push origin master)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pull : git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최신 코드 받아와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merge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fetch : git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최신 코드 받아오기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reset — hard HEAD^ : commit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이전 코드 취소하기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reset — soft HEAD^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코드는 살리고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취소하기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reset — merge : merge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취소하기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reset — hard HEAD &amp;&amp; git pull : git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강제로 모두 받아오기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config — global user.name “user_name ” : git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config — global user.email “user_email” : git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Mail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stash / git stash save “description”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작업코드 임시저장하고 브랜치 바꾸기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stash pop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마지막으로 임시저장한 작업코드 가져오기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branch — set-upstream-to=remote_path/branch_name : git pull no tracking info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에러해결</a:t>
            </a:r>
            <a:endParaRPr lang="en-US" altLang="ko-KR" sz="12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52800" y="619128"/>
            <a:ext cx="2880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endParaRPr lang="ko-KR" altLang="en-US" sz="44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5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64309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7240" y="411393"/>
            <a:ext cx="6437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번외 추천 기술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 수준까지 아니더라도 기본 활용 가능한 수준까지 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693349"/>
            <a:ext cx="4265640" cy="32025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6" y="3564359"/>
            <a:ext cx="2264014" cy="153256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17118" y="2204864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ReactJS</a:t>
            </a:r>
            <a:endParaRPr lang="ko-KR" altLang="en-US" sz="20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528" y="312753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NodeJS</a:t>
            </a:r>
            <a:endParaRPr lang="ko-KR" altLang="en-US" sz="2000" b="1" dirty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40" y="3564359"/>
            <a:ext cx="2600591" cy="156035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908428" y="3125815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ko-KR" altLang="en-US" sz="2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958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2921025"/>
            <a:ext cx="8453672" cy="609398"/>
          </a:xfrm>
        </p:spPr>
        <p:txBody>
          <a:bodyPr/>
          <a:lstStyle/>
          <a:p>
            <a:r>
              <a:rPr lang="ko-KR" altLang="en-US" dirty="0" smtClean="0"/>
              <a:t>발표자의 진심 어린 조언 한 마디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488504" y="2420888"/>
            <a:ext cx="9015536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r>
              <a:rPr lang="en-US" altLang="ko-KR" sz="20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2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005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374429"/>
            <a:ext cx="5616624" cy="18466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3200" dirty="0" smtClean="0"/>
              <a:t>기술 서적 구입에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ko-KR" altLang="en-US" sz="4800" dirty="0" smtClean="0">
                <a:solidFill>
                  <a:srgbClr val="FF0000"/>
                </a:solidFill>
              </a:rPr>
              <a:t>돈</a:t>
            </a:r>
            <a:r>
              <a:rPr lang="ko-KR" altLang="en-US" sz="3200" dirty="0" smtClean="0"/>
              <a:t>을 아끼지 마라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96" y="1196752"/>
            <a:ext cx="3280742" cy="4374322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11170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272480" y="1412776"/>
            <a:ext cx="3024336" cy="3323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개발자는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끊임없는 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4800" kern="0" dirty="0" smtClean="0">
                <a:solidFill>
                  <a:srgbClr val="FF0000"/>
                </a:solidFill>
              </a:rPr>
              <a:t>학습</a:t>
            </a:r>
            <a:r>
              <a:rPr kumimoji="0" lang="ko-KR" altLang="en-US" sz="3200" kern="0" dirty="0" smtClean="0"/>
              <a:t>을 통해 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성장한다</a:t>
            </a:r>
            <a:endParaRPr kumimoji="0" lang="ko-KR" altLang="en-US" sz="3200" kern="0" dirty="0"/>
          </a:p>
        </p:txBody>
      </p:sp>
      <p:sp>
        <p:nvSpPr>
          <p:cNvPr id="8" name="직사각형 7"/>
          <p:cNvSpPr/>
          <p:nvPr/>
        </p:nvSpPr>
        <p:spPr>
          <a:xfrm>
            <a:off x="3728864" y="593392"/>
            <a:ext cx="316835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읽고 있는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 완벽 가이드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레벨업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하루 3분 네트워크 교실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개념을 이해하는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 대회에서 배우는 알고리즘 문제 해결 전략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배우는 스프링부트 2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Servlet &amp; JSP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Operating System Concepts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사놓고 못 펴본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Effective Java 2/E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HeadFisrt Design Pattern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리펙토링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실용주의 프로그래머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OS? Oh Yes!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성공과 실패를 결정하는 1%의 네트워크 원리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실리콘밸리를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그리다</a:t>
            </a:r>
            <a:endParaRPr lang="en-US" altLang="ko-KR" sz="1000" b="1" smtClean="0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읽은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프로그래머의 길, 멘토에게 묻다.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누구나 자료구조와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코드로 배우는 스프링 웹 프로젝트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장인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우린 이렇게 왔다.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애자일 &amp; 스크럼 프로젝트 관리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누워서 읽는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 Git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쉬운 자료구조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Hello Coding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편하게 읽는 자바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HTML5 + CSS3 웹 표준의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오라클 SQL과 PL/SQL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풀스택 개발자를 위한 MEAN 스택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입문</a:t>
            </a:r>
            <a:endParaRPr lang="ko-KR" altLang="en-US" sz="1000" b="1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53200" y="548680"/>
            <a:ext cx="4953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사고싶은 책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디버깅 - 2018.12.20 추가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ORM 표준 JPA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만화로 배우는 리눅스 시스템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코딩 인터뷰 완전 분석 영문판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첫걸음 : 하루 30분 36강으로 배우는 완전 초보의 SQL 따라잡기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공부하는 IT 인프라 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탑코더 알고리즘 트레이닝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자바8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예제로 학습하는 데이터 구조와 알고리즘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인사이드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Gradle 그레이들 철저 입문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배우는 Http &amp; Network Basic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GoF의 디자인패턴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객체지향의 사실과 오해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주도 개발 TDD 실천법과 도구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최신정보검색론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자바 3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도메인 주도 설계 핵심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 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제대로 배우는 Backbone.js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Coding interview question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Java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네트워크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러닝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해킹과 보안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HARD 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폴리글랏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아는만큼 보이는 데이터베이스 설계와 구축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린스타트업, 실리콘밸리를 뒤흔든 IT 창업가이드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조엘 온 소프트웨어+조엘이 엄선한 소프트웨어 블로그 베스트 29선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생각하는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크리에이티비티 2.0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English for Developers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병행 프로그래밍 디자인 원리와 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윤성우의 열혈 자료구조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입문을 위한 자바 객체 지향의 원리와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백견불여일타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컨테이너의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You don’t know js 시리즈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초보자를 위한 Node.js 200제</a:t>
            </a:r>
          </a:p>
        </p:txBody>
      </p:sp>
    </p:spTree>
    <p:extLst>
      <p:ext uri="{BB962C8B-B14F-4D97-AF65-F5344CB8AC3E}">
        <p14:creationId xmlns:p14="http://schemas.microsoft.com/office/powerpoint/2010/main" val="3401713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6496" y="1196752"/>
            <a:ext cx="9145016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이해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https://docs.spring.io/spring-boot/docs/current/reference/htmlsingle/#</a:t>
            </a:r>
            <a:r>
              <a:rPr lang="en-US" altLang="ko-KR" sz="16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using-boot-dependency-management</a:t>
            </a:r>
            <a:endParaRPr lang="en-US" altLang="ko-KR" sz="160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80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응용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원리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해주는 의존성 추가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안해주는 의존성 추가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버전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 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https://mvnrepository.com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/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849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591616" y="1052736"/>
            <a:ext cx="10585176" cy="387798"/>
          </a:xfrm>
        </p:spPr>
        <p:txBody>
          <a:bodyPr/>
          <a:lstStyle/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이번 발표회 준비를 위해 </a:t>
            </a:r>
            <a:r>
              <a:rPr lang="ko-KR" altLang="en-US" sz="2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사용된 </a:t>
            </a:r>
            <a:r>
              <a:rPr lang="ko-KR" altLang="en-US" sz="2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비용 및 시간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endParaRPr lang="ko-KR" altLang="en-US" sz="2800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568624" y="1844824"/>
            <a:ext cx="7272808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32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200,000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유료 </a:t>
            </a:r>
            <a:r>
              <a:rPr lang="ko-KR" altLang="en-US" sz="20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강좌 </a:t>
            </a:r>
            <a:r>
              <a:rPr lang="ko-KR" altLang="en-US" sz="20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서적 구입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568624" y="3318083"/>
            <a:ext cx="72728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야간 새벽 및 주말 반납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57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52800" y="2132856"/>
            <a:ext cx="3672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&amp; R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 Box 216"/>
          <p:cNvSpPr txBox="1">
            <a:spLocks noChangeArrowheads="1"/>
          </p:cNvSpPr>
          <p:nvPr/>
        </p:nvSpPr>
        <p:spPr bwMode="auto">
          <a:xfrm>
            <a:off x="3080792" y="3573016"/>
            <a:ext cx="3600400" cy="527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800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6"/>
          <p:cNvSpPr txBox="1">
            <a:spLocks noChangeArrowheads="1"/>
          </p:cNvSpPr>
          <p:nvPr/>
        </p:nvSpPr>
        <p:spPr bwMode="auto">
          <a:xfrm>
            <a:off x="272480" y="692696"/>
            <a:ext cx="4608512" cy="58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08992" y="1412776"/>
            <a:ext cx="91440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목표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 타입의  결과물을 완성한다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기술들의 심화 학습을 통해 구성원들의 역량을 강화하고 공유한다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서비스의 기본 뼈대를 완성하고 향후 운영 플랫폼 수준으로 발전시켜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커리큘럼 및 주제를 정한다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 발표 주제를 정한다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결과물이 너무 오래 걸리는 것은 지양한다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각자에게 커리큘럼을 배정하고 발표 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로테이션 방식으로 월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기술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발표한 주제에 대해 회고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코드리뷰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개선점 도출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플랫폼의 품질을 업그레이드 해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개발자는 한 주제를 마치면 다음 주제를 정하고 계속 목표를 향해 진행한다</a:t>
            </a:r>
            <a:r>
              <a:rPr lang="en-US" altLang="ko-KR" sz="1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발표자가 여러 사유로 인해 주제발표를 하지 못한 경우 다음 발표자에게 순서를 넘기고 이후에 다음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목표에 도달하기까지 각자 맡은 분량에 따른 역할과 책임을 완수하도록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010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68624" y="3933056"/>
            <a:ext cx="6580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u="sng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</a:t>
            </a:r>
            <a:r>
              <a:rPr lang="en-US" altLang="ko-KR" sz="1800" b="1" u="sng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://ryan-han.com/post/2018/essay/memoirs2018/</a:t>
            </a:r>
            <a:endParaRPr lang="ko-KR" altLang="en-US" sz="1800" b="1" dirty="0"/>
          </a:p>
        </p:txBody>
      </p:sp>
      <p:sp>
        <p:nvSpPr>
          <p:cNvPr id="6" name="직사각형 5"/>
          <p:cNvSpPr/>
          <p:nvPr/>
        </p:nvSpPr>
        <p:spPr>
          <a:xfrm>
            <a:off x="1208584" y="1412776"/>
            <a:ext cx="74747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끝으로 입사 </a:t>
            </a: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개월 차인 </a:t>
            </a:r>
            <a:endParaRPr lang="en-US" altLang="ko-KR" sz="3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체대 출신의 신입 개발자 회고 소개</a:t>
            </a:r>
            <a:endParaRPr lang="ko-KR" altLang="en-US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377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80792" y="2363396"/>
            <a:ext cx="3631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42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4768" y="2564904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973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6152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8504" y="2204864"/>
            <a:ext cx="8712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789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282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8504" y="2636912"/>
            <a:ext cx="8928992" cy="609398"/>
          </a:xfrm>
        </p:spPr>
        <p:txBody>
          <a:bodyPr/>
          <a:lstStyle/>
          <a:p>
            <a:r>
              <a:rPr lang="ko-KR" altLang="en-US" spc="-505" dirty="0"/>
              <a:t>스프링부트 </a:t>
            </a:r>
            <a:r>
              <a:rPr lang="ko-KR" altLang="en-US" spc="-505"/>
              <a:t>이전의</a:t>
            </a:r>
            <a:r>
              <a:rPr lang="ko-KR" altLang="en-US" spc="-484"/>
              <a:t> </a:t>
            </a:r>
            <a:r>
              <a:rPr lang="ko-KR" altLang="en-US" spc="-484" smtClean="0"/>
              <a:t>자바 설정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52700" y="3429000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XML </a:t>
            </a:r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설정은 더 이상 사용하지 않는다 </a:t>
            </a:r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968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 smtClean="0"/>
              <a:t>기존 </a:t>
            </a:r>
            <a:r>
              <a:rPr lang="en-US" altLang="ko-KR" spc="450" dirty="0" smtClean="0"/>
              <a:t>MVC</a:t>
            </a:r>
            <a:r>
              <a:rPr lang="en-US" altLang="ko-KR" spc="-375" dirty="0" smtClean="0"/>
              <a:t> </a:t>
            </a:r>
            <a:r>
              <a:rPr lang="ko-KR" altLang="en-US" spc="-445" dirty="0" smtClean="0"/>
              <a:t>설정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700808"/>
            <a:ext cx="8402223" cy="4344006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0287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836712"/>
            <a:ext cx="5976664" cy="609398"/>
          </a:xfrm>
        </p:spPr>
        <p:txBody>
          <a:bodyPr/>
          <a:lstStyle/>
          <a:p>
            <a:r>
              <a:rPr lang="en-US" altLang="ko-KR" spc="-245" dirty="0"/>
              <a:t>DB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628800"/>
            <a:ext cx="8259328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3941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586249"/>
            <a:ext cx="8202170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2796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2348880"/>
            <a:ext cx="7992888" cy="1828193"/>
          </a:xfrm>
        </p:spPr>
        <p:txBody>
          <a:bodyPr/>
          <a:lstStyle/>
          <a:p>
            <a:r>
              <a:rPr lang="ko-KR" altLang="en-US" spc="-505" dirty="0"/>
              <a:t>새로운 프로젝트 마다  </a:t>
            </a:r>
            <a:r>
              <a:rPr lang="en-US" altLang="ko-KR" spc="-505" dirty="0" smtClean="0"/>
              <a:t/>
            </a:r>
            <a:br>
              <a:rPr lang="en-US" altLang="ko-KR" spc="-505" dirty="0" smtClean="0"/>
            </a:br>
            <a:r>
              <a:rPr lang="en-US" altLang="ko-KR" spc="-505" dirty="0"/>
              <a:t/>
            </a:r>
            <a:br>
              <a:rPr lang="en-US" altLang="ko-KR" spc="-505" dirty="0"/>
            </a:br>
            <a:r>
              <a:rPr lang="ko-KR" altLang="en-US" spc="-505" dirty="0" smtClean="0">
                <a:solidFill>
                  <a:srgbClr val="00B0F0"/>
                </a:solidFill>
              </a:rPr>
              <a:t>반복 </a:t>
            </a:r>
            <a:r>
              <a:rPr lang="ko-KR" altLang="en-US" spc="-505" dirty="0" smtClean="0"/>
              <a:t>적인</a:t>
            </a:r>
            <a:r>
              <a:rPr lang="ko-KR" altLang="en-US" spc="-465" dirty="0" smtClean="0"/>
              <a:t> </a:t>
            </a:r>
            <a:r>
              <a:rPr lang="ko-KR" altLang="en-US" spc="-505" dirty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623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488504" y="1268760"/>
            <a:ext cx="5040560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스프링 </a:t>
            </a: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원리와 활용</a:t>
            </a: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/ Git </a:t>
            </a: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개념과 활용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 &amp; R </a:t>
            </a: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0" y="476672"/>
            <a:ext cx="2736305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571500" lvl="1" indent="0" algn="ctr" eaLnBrk="1" latinLnBrk="1" hangingPunct="1">
              <a:lnSpc>
                <a:spcPct val="200000"/>
              </a:lnSpc>
              <a:defRPr/>
            </a:pP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141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2924944"/>
            <a:ext cx="8712968" cy="609398"/>
          </a:xfrm>
        </p:spPr>
        <p:txBody>
          <a:bodyPr/>
          <a:lstStyle/>
          <a:p>
            <a:r>
              <a:rPr lang="ko-KR" altLang="en-US" spc="-505" dirty="0" smtClean="0"/>
              <a:t>스프링부트 에서는</a:t>
            </a:r>
            <a:r>
              <a:rPr lang="ko-KR" altLang="en-US" spc="-540" dirty="0" smtClean="0"/>
              <a:t> </a:t>
            </a:r>
            <a:r>
              <a:rPr lang="ko-KR" altLang="en-US" spc="-505" dirty="0"/>
              <a:t>어떻게 </a:t>
            </a:r>
            <a:r>
              <a:rPr lang="ko-KR" altLang="en-US" spc="-405" dirty="0" smtClean="0"/>
              <a:t>설정하는가</a:t>
            </a:r>
            <a:r>
              <a:rPr lang="en-US" altLang="ko-KR" spc="-40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091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450" dirty="0"/>
              <a:t>MVC</a:t>
            </a:r>
            <a:r>
              <a:rPr lang="en-US" altLang="ko-KR" spc="-37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00808"/>
            <a:ext cx="8164064" cy="4182059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918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5007" y="155679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450" dirty="0"/>
              <a:t>MVC</a:t>
            </a:r>
            <a:r>
              <a:rPr lang="ko-KR" altLang="en-US" spc="-35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28664" y="2636912"/>
            <a:ext cx="68689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spring-boot-starter-web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spring.mvc.view.prefix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/WEB-INF/views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spring.mvc.view.suffix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.jsp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723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908720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-245" dirty="0"/>
              <a:t>DB</a:t>
            </a:r>
            <a:r>
              <a:rPr lang="en-US" altLang="ko-KR" spc="-37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72816"/>
            <a:ext cx="8116433" cy="4153480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8772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119675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245" dirty="0"/>
              <a:t>DB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08584" y="2276872"/>
            <a:ext cx="78488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spring-boot-starter-jdbc</a:t>
            </a: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spring.datasource.url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spring.datasource.driverClassName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드라이버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spring.datasource.username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 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spring.datasource.password = password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76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628800"/>
            <a:ext cx="8049748" cy="410584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8219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8624" y="155679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520" dirty="0"/>
              <a:t>JPA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36576" y="2564904"/>
            <a:ext cx="78488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spring-boot-starter-data-jpa</a:t>
            </a:r>
            <a:endParaRPr lang="en-US" altLang="ko-KR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spring.jpa.show-sql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spring.jpa.hibernate.ddl-auto = create-drop  </a:t>
            </a:r>
          </a:p>
        </p:txBody>
      </p:sp>
    </p:spTree>
    <p:extLst>
      <p:ext uri="{BB962C8B-B14F-4D97-AF65-F5344CB8AC3E}">
        <p14:creationId xmlns:p14="http://schemas.microsoft.com/office/powerpoint/2010/main" val="1826905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4648" y="2132856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반복적인 </a:t>
            </a:r>
            <a:r>
              <a:rPr lang="ko-KR" altLang="en-US" sz="4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부분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  <a:endParaRPr lang="ko-KR" altLang="en-US" sz="4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의존성과 환경변수 추가</a:t>
            </a:r>
            <a:endParaRPr lang="en-US" altLang="ko-KR" sz="4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790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91810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109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8744" y="620688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진행 방식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208584" y="1340768"/>
            <a:ext cx="7920880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이론과 실습을 동시에 진행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 주제별로 이론 설명 및 실습 확인 병행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endParaRPr lang="en-US" altLang="ko-KR" sz="28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실습용 소스 코드는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공유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참여자는 소스코드를 참조하여 본인이 직접 코드를 작성하도록 함</a:t>
            </a:r>
            <a:endParaRPr lang="en-US" altLang="ko-KR" sz="16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질의 및 응답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소 주제 발표마다 질의 및 답변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2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772816"/>
            <a:ext cx="9001000" cy="30469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pc="-505" smtClean="0"/>
              <a:t>그렇다면 자동 생성 되는 </a:t>
            </a:r>
            <a:r>
              <a:rPr lang="en-US" altLang="ko-KR" spc="-505" smtClean="0"/>
              <a:t/>
            </a:r>
            <a:br>
              <a:rPr lang="en-US" altLang="ko-KR" spc="-505" smtClean="0"/>
            </a:br>
            <a:r>
              <a:rPr lang="ko-KR" altLang="en-US" spc="-505" smtClean="0">
                <a:solidFill>
                  <a:srgbClr val="00B0F0"/>
                </a:solidFill>
              </a:rPr>
              <a:t>자바설정 </a:t>
            </a:r>
            <a:r>
              <a:rPr lang="ko-KR" altLang="en-US" spc="-505">
                <a:solidFill>
                  <a:srgbClr val="00B0F0"/>
                </a:solidFill>
              </a:rPr>
              <a:t>클래스</a:t>
            </a:r>
            <a:r>
              <a:rPr lang="ko-KR" altLang="en-US" spc="-505"/>
              <a:t>는 </a:t>
            </a:r>
            <a:r>
              <a:rPr lang="en-US" altLang="ko-KR" spc="-505" smtClean="0"/>
              <a:t/>
            </a:r>
            <a:br>
              <a:rPr lang="en-US" altLang="ko-KR" spc="-505" smtClean="0"/>
            </a:br>
            <a:r>
              <a:rPr lang="ko-KR" altLang="en-US" spc="-505" smtClean="0"/>
              <a:t>다 </a:t>
            </a:r>
            <a:r>
              <a:rPr lang="ko-KR" altLang="en-US" spc="-505"/>
              <a:t>어디 </a:t>
            </a:r>
            <a:r>
              <a:rPr lang="ko-KR" altLang="en-US" spc="-505" smtClean="0"/>
              <a:t>에 있을 까</a:t>
            </a:r>
            <a:r>
              <a:rPr lang="en-US" altLang="ko-KR" spc="-505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832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0672" y="3140968"/>
            <a:ext cx="5976664" cy="609398"/>
          </a:xfrm>
        </p:spPr>
        <p:txBody>
          <a:bodyPr/>
          <a:lstStyle/>
          <a:p>
            <a:r>
              <a:rPr lang="ko-KR" altLang="en-US" spc="-505" dirty="0"/>
              <a:t>그 </a:t>
            </a:r>
            <a:r>
              <a:rPr lang="ko-KR" altLang="en-US" spc="-505" dirty="0">
                <a:solidFill>
                  <a:srgbClr val="00B0F0"/>
                </a:solidFill>
              </a:rPr>
              <a:t>내부</a:t>
            </a:r>
            <a:r>
              <a:rPr lang="ko-KR" altLang="en-US" spc="-505" dirty="0"/>
              <a:t>를 들여다</a:t>
            </a:r>
            <a:r>
              <a:rPr lang="ko-KR" altLang="en-US" spc="-430" dirty="0"/>
              <a:t> </a:t>
            </a:r>
            <a:r>
              <a:rPr lang="ko-KR" altLang="en-US" spc="-505" dirty="0"/>
              <a:t>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49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1124744"/>
            <a:ext cx="6192688" cy="609398"/>
          </a:xfrm>
        </p:spPr>
        <p:txBody>
          <a:bodyPr/>
          <a:lstStyle/>
          <a:p>
            <a:r>
              <a:rPr lang="ko-KR" altLang="en-US" spc="-445" smtClean="0"/>
              <a:t>스프링</a:t>
            </a:r>
            <a:r>
              <a:rPr lang="ko-KR" altLang="en-US" spc="-1490" smtClean="0"/>
              <a:t>    </a:t>
            </a:r>
            <a:r>
              <a:rPr lang="ko-KR" altLang="en-US" spc="-445" smtClean="0"/>
              <a:t>부트 </a:t>
            </a:r>
            <a:r>
              <a:rPr lang="en-US" altLang="ko-KR" spc="-445" smtClean="0"/>
              <a:t>Main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2132856"/>
            <a:ext cx="7905328" cy="3578201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0228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712640" y="1124744"/>
            <a:ext cx="5976664" cy="609398"/>
          </a:xfrm>
        </p:spPr>
        <p:txBody>
          <a:bodyPr/>
          <a:lstStyle/>
          <a:p>
            <a:r>
              <a:rPr lang="ko-KR" altLang="en-US" spc="-445"/>
              <a:t>스프링</a:t>
            </a:r>
            <a:r>
              <a:rPr lang="ko-KR" altLang="en-US" spc="-1490"/>
              <a:t>    </a:t>
            </a:r>
            <a:r>
              <a:rPr lang="ko-KR" altLang="en-US" spc="-445"/>
              <a:t>부트 </a:t>
            </a:r>
            <a:r>
              <a:rPr lang="en-US" altLang="ko-KR" spc="-445" smtClean="0"/>
              <a:t>Main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2204864"/>
            <a:ext cx="8497486" cy="283884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object 17"/>
          <p:cNvSpPr/>
          <p:nvPr/>
        </p:nvSpPr>
        <p:spPr>
          <a:xfrm>
            <a:off x="3926454" y="3868699"/>
            <a:ext cx="5292110" cy="1501717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4808984" y="4619557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</p:spTree>
    <p:extLst>
      <p:ext uri="{BB962C8B-B14F-4D97-AF65-F5344CB8AC3E}">
        <p14:creationId xmlns:p14="http://schemas.microsoft.com/office/powerpoint/2010/main" val="159791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9" y="1976966"/>
            <a:ext cx="8592749" cy="281026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20652" y="1052736"/>
            <a:ext cx="5976664" cy="609398"/>
          </a:xfrm>
        </p:spPr>
        <p:txBody>
          <a:bodyPr/>
          <a:lstStyle/>
          <a:p>
            <a:r>
              <a:rPr lang="ko-KR" altLang="en-US" spc="-445"/>
              <a:t>스프링</a:t>
            </a:r>
            <a:r>
              <a:rPr lang="ko-KR" altLang="en-US" spc="-1490"/>
              <a:t>    </a:t>
            </a:r>
            <a:r>
              <a:rPr lang="ko-KR" altLang="en-US" spc="-445"/>
              <a:t>부트 </a:t>
            </a:r>
            <a:r>
              <a:rPr lang="en-US" altLang="ko-KR" spc="-445"/>
              <a:t>Main</a:t>
            </a:r>
            <a:endParaRPr lang="ko-KR" altLang="en-US" dirty="0"/>
          </a:p>
        </p:txBody>
      </p:sp>
      <p:sp>
        <p:nvSpPr>
          <p:cNvPr id="5" name="object 17"/>
          <p:cNvSpPr/>
          <p:nvPr/>
        </p:nvSpPr>
        <p:spPr>
          <a:xfrm flipH="1">
            <a:off x="2460921" y="3593946"/>
            <a:ext cx="5544616" cy="1875638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직사각형 9"/>
          <p:cNvSpPr/>
          <p:nvPr/>
        </p:nvSpPr>
        <p:spPr>
          <a:xfrm>
            <a:off x="3056228" y="4922004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  <p:sp>
        <p:nvSpPr>
          <p:cNvPr id="9" name="object 22"/>
          <p:cNvSpPr/>
          <p:nvPr/>
        </p:nvSpPr>
        <p:spPr>
          <a:xfrm>
            <a:off x="704528" y="2492896"/>
            <a:ext cx="6839763" cy="2404500"/>
          </a:xfrm>
          <a:custGeom>
            <a:avLst/>
            <a:gdLst/>
            <a:ahLst/>
            <a:cxnLst/>
            <a:rect l="l" t="t" r="r" b="b"/>
            <a:pathLst>
              <a:path w="8749030" h="3523615">
                <a:moveTo>
                  <a:pt x="112315" y="0"/>
                </a:moveTo>
                <a:lnTo>
                  <a:pt x="13096" y="1955006"/>
                </a:lnTo>
                <a:lnTo>
                  <a:pt x="7761" y="1963499"/>
                </a:lnTo>
                <a:lnTo>
                  <a:pt x="3625" y="1972729"/>
                </a:lnTo>
                <a:lnTo>
                  <a:pt x="950" y="1982623"/>
                </a:lnTo>
                <a:lnTo>
                  <a:pt x="0" y="1993106"/>
                </a:lnTo>
                <a:lnTo>
                  <a:pt x="0" y="3457575"/>
                </a:lnTo>
                <a:lnTo>
                  <a:pt x="5192" y="3483111"/>
                </a:lnTo>
                <a:lnTo>
                  <a:pt x="19336" y="3503920"/>
                </a:lnTo>
                <a:lnTo>
                  <a:pt x="40282" y="3517928"/>
                </a:lnTo>
                <a:lnTo>
                  <a:pt x="65881" y="3523058"/>
                </a:lnTo>
                <a:lnTo>
                  <a:pt x="8682831" y="3523058"/>
                </a:lnTo>
                <a:lnTo>
                  <a:pt x="8708429" y="3517928"/>
                </a:lnTo>
                <a:lnTo>
                  <a:pt x="8729375" y="3503920"/>
                </a:lnTo>
                <a:lnTo>
                  <a:pt x="8743519" y="3483111"/>
                </a:lnTo>
                <a:lnTo>
                  <a:pt x="8748711" y="3457575"/>
                </a:lnTo>
                <a:lnTo>
                  <a:pt x="8748711" y="1993106"/>
                </a:lnTo>
                <a:lnTo>
                  <a:pt x="8743520" y="1967507"/>
                </a:lnTo>
                <a:lnTo>
                  <a:pt x="8729376" y="1946561"/>
                </a:lnTo>
                <a:lnTo>
                  <a:pt x="8708430" y="1932417"/>
                </a:lnTo>
                <a:lnTo>
                  <a:pt x="8682831" y="1927225"/>
                </a:lnTo>
                <a:lnTo>
                  <a:pt x="209550" y="1927225"/>
                </a:lnTo>
                <a:lnTo>
                  <a:pt x="11231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1165774" y="4153968"/>
            <a:ext cx="45464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구동 어노테이션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275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36576" y="2924944"/>
            <a:ext cx="80089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SpringBootApplication</a:t>
            </a:r>
            <a:endParaRPr lang="ko-KR" altLang="en-US" sz="54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077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1" y="2492896"/>
            <a:ext cx="8402223" cy="249589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653256" y="1196752"/>
            <a:ext cx="65501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@SpringBootApplication</a:t>
            </a:r>
          </a:p>
        </p:txBody>
      </p:sp>
    </p:spTree>
    <p:extLst>
      <p:ext uri="{BB962C8B-B14F-4D97-AF65-F5344CB8AC3E}">
        <p14:creationId xmlns:p14="http://schemas.microsoft.com/office/powerpoint/2010/main" val="1638507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8" y="2397638"/>
            <a:ext cx="8526065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1653256" y="1196752"/>
            <a:ext cx="65501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@SpringBootApplication</a:t>
            </a:r>
          </a:p>
        </p:txBody>
      </p:sp>
    </p:spTree>
    <p:extLst>
      <p:ext uri="{BB962C8B-B14F-4D97-AF65-F5344CB8AC3E}">
        <p14:creationId xmlns:p14="http://schemas.microsoft.com/office/powerpoint/2010/main" val="1192443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8544" y="2060848"/>
            <a:ext cx="7704856" cy="609398"/>
          </a:xfrm>
        </p:spPr>
        <p:txBody>
          <a:bodyPr/>
          <a:lstStyle/>
          <a:p>
            <a:r>
              <a:rPr lang="en-US" altLang="ko-KR" spc="35" smtClean="0"/>
              <a:t>@</a:t>
            </a:r>
            <a:r>
              <a:rPr lang="en-US" altLang="ko-KR" spc="35" dirty="0"/>
              <a:t>EnableAutoConfiguration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28664" y="2996952"/>
            <a:ext cx="6120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특정한 조건의 설정 클래스를 자동으로 로드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Enable* </a:t>
            </a:r>
            <a:r>
              <a:rPr lang="ko-KR" altLang="en-US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모듈화된 설정의 </a:t>
            </a:r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일종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27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8" y="1052736"/>
            <a:ext cx="7704856" cy="498598"/>
          </a:xfrm>
        </p:spPr>
        <p:txBody>
          <a:bodyPr/>
          <a:lstStyle/>
          <a:p>
            <a:r>
              <a:rPr lang="en-US" altLang="ko-KR" sz="3600" spc="-250" dirty="0">
                <a:solidFill>
                  <a:srgbClr val="92D050"/>
                </a:solidFill>
              </a:rPr>
              <a:t>@Enable*</a:t>
            </a:r>
            <a:r>
              <a:rPr lang="ko-KR" altLang="en-US" sz="3600" spc="-815" dirty="0">
                <a:solidFill>
                  <a:srgbClr val="EC5D57"/>
                </a:solidFill>
              </a:rPr>
              <a:t> </a:t>
            </a:r>
            <a:r>
              <a:rPr lang="ko-KR" altLang="en-US" sz="3600" spc="-815" dirty="0" smtClean="0">
                <a:solidFill>
                  <a:srgbClr val="EC5D57"/>
                </a:solidFill>
              </a:rPr>
              <a:t> </a:t>
            </a:r>
            <a:r>
              <a:rPr lang="ko-KR" altLang="en-US" sz="3600" spc="-550" dirty="0" smtClean="0"/>
              <a:t>어노테이션이란</a:t>
            </a:r>
            <a:r>
              <a:rPr lang="en-US" altLang="ko-KR" sz="3600" spc="-550" dirty="0"/>
              <a:t>?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136576" y="4293096"/>
            <a:ext cx="78488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JavaConfig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모듈화된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시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 지원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커스텀태그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(&lt;mvc:*/&gt;,&lt;context:*/&gt; …)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</a:t>
            </a:r>
            <a:endParaRPr lang="en-US" altLang="ko-KR" sz="2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쉽게 자신의 설정 모듈을 작성 가능 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@Import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어노테이션 사용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8" y="1930185"/>
            <a:ext cx="8440328" cy="201958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6637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6576" y="3933056"/>
            <a:ext cx="76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원리와 활용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56" y="126876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3685" y="1412776"/>
            <a:ext cx="8640960" cy="553998"/>
          </a:xfrm>
        </p:spPr>
        <p:txBody>
          <a:bodyPr/>
          <a:lstStyle/>
          <a:p>
            <a:r>
              <a:rPr lang="en-US" altLang="ko-KR" sz="4000" spc="25" smtClean="0"/>
              <a:t>@</a:t>
            </a:r>
            <a:r>
              <a:rPr lang="en-US" altLang="ko-KR" sz="4000" spc="25" dirty="0"/>
              <a:t>EnableAutoConfiguration</a:t>
            </a:r>
            <a:endParaRPr lang="ko-KR" altLang="en-US" sz="4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0" y="2564904"/>
            <a:ext cx="805927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2484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7" y="1207668"/>
            <a:ext cx="8640960" cy="553998"/>
          </a:xfrm>
        </p:spPr>
        <p:txBody>
          <a:bodyPr/>
          <a:lstStyle/>
          <a:p>
            <a:r>
              <a:rPr lang="en-US" altLang="ko-KR" sz="4000" spc="25" smtClean="0"/>
              <a:t>@</a:t>
            </a:r>
            <a:r>
              <a:rPr lang="en-US" altLang="ko-KR" sz="4000" spc="25" dirty="0"/>
              <a:t>EnableAutoConfiguration</a:t>
            </a:r>
            <a:endParaRPr lang="ko-KR" altLang="en-US" sz="4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52" y="2447788"/>
            <a:ext cx="8030696" cy="1962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20"/>
          <p:cNvSpPr/>
          <p:nvPr/>
        </p:nvSpPr>
        <p:spPr>
          <a:xfrm>
            <a:off x="1686389" y="3140968"/>
            <a:ext cx="6677237" cy="1512168"/>
          </a:xfrm>
          <a:custGeom>
            <a:avLst/>
            <a:gdLst/>
            <a:ahLst/>
            <a:cxnLst/>
            <a:rect l="l" t="t" r="r" b="b"/>
            <a:pathLst>
              <a:path w="10949940" h="2896870">
                <a:moveTo>
                  <a:pt x="10884296" y="1063625"/>
                </a:moveTo>
                <a:lnTo>
                  <a:pt x="65881" y="1063625"/>
                </a:lnTo>
                <a:lnTo>
                  <a:pt x="40282" y="1068817"/>
                </a:lnTo>
                <a:lnTo>
                  <a:pt x="19336" y="1082961"/>
                </a:lnTo>
                <a:lnTo>
                  <a:pt x="5192" y="1103907"/>
                </a:lnTo>
                <a:lnTo>
                  <a:pt x="0" y="1129506"/>
                </a:lnTo>
                <a:lnTo>
                  <a:pt x="0" y="2830910"/>
                </a:lnTo>
                <a:lnTo>
                  <a:pt x="5192" y="2856508"/>
                </a:lnTo>
                <a:lnTo>
                  <a:pt x="19336" y="2877454"/>
                </a:lnTo>
                <a:lnTo>
                  <a:pt x="40282" y="2891598"/>
                </a:lnTo>
                <a:lnTo>
                  <a:pt x="65881" y="2896791"/>
                </a:lnTo>
                <a:lnTo>
                  <a:pt x="10884296" y="2896791"/>
                </a:lnTo>
                <a:lnTo>
                  <a:pt x="10909833" y="2891598"/>
                </a:lnTo>
                <a:lnTo>
                  <a:pt x="10930643" y="2877454"/>
                </a:lnTo>
                <a:lnTo>
                  <a:pt x="10944651" y="2856508"/>
                </a:lnTo>
                <a:lnTo>
                  <a:pt x="10949781" y="2830910"/>
                </a:lnTo>
                <a:lnTo>
                  <a:pt x="10949781" y="1129506"/>
                </a:lnTo>
                <a:lnTo>
                  <a:pt x="10944650" y="1103907"/>
                </a:lnTo>
                <a:lnTo>
                  <a:pt x="10930642" y="1082961"/>
                </a:lnTo>
                <a:lnTo>
                  <a:pt x="10909833" y="1068817"/>
                </a:lnTo>
                <a:lnTo>
                  <a:pt x="10884296" y="1063625"/>
                </a:lnTo>
                <a:close/>
              </a:path>
              <a:path w="10949940" h="2896870">
                <a:moveTo>
                  <a:pt x="5920183" y="0"/>
                </a:moveTo>
                <a:lnTo>
                  <a:pt x="5692775" y="1063625"/>
                </a:lnTo>
                <a:lnTo>
                  <a:pt x="6147989" y="1063625"/>
                </a:lnTo>
                <a:lnTo>
                  <a:pt x="59201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55310" y="3973787"/>
            <a:ext cx="4281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담당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360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1222303"/>
            <a:ext cx="9577064" cy="498598"/>
          </a:xfrm>
        </p:spPr>
        <p:txBody>
          <a:bodyPr/>
          <a:lstStyle/>
          <a:p>
            <a:r>
              <a:rPr lang="en-US" altLang="ko-KR" sz="3600" spc="15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2420888"/>
            <a:ext cx="8602275" cy="2514951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object 22"/>
          <p:cNvSpPr/>
          <p:nvPr/>
        </p:nvSpPr>
        <p:spPr>
          <a:xfrm>
            <a:off x="2216696" y="3140968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직사각형 8"/>
          <p:cNvSpPr/>
          <p:nvPr/>
        </p:nvSpPr>
        <p:spPr>
          <a:xfrm>
            <a:off x="3080793" y="4005064"/>
            <a:ext cx="4248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</a:t>
            </a:r>
            <a:r>
              <a:rPr lang="en-US" altLang="ko-KR" b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 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받아서 활성화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5343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" y="1916832"/>
            <a:ext cx="8564170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986186"/>
            <a:ext cx="9577064" cy="498598"/>
          </a:xfrm>
        </p:spPr>
        <p:txBody>
          <a:bodyPr/>
          <a:lstStyle/>
          <a:p>
            <a:r>
              <a:rPr lang="en-US" altLang="ko-KR" sz="3600" spc="15" smtClean="0"/>
              <a:t>EnableAutoConfigurationImportSelector</a:t>
            </a:r>
            <a:endParaRPr lang="ko-KR" altLang="en-US" sz="3600" dirty="0"/>
          </a:p>
        </p:txBody>
      </p:sp>
      <p:sp>
        <p:nvSpPr>
          <p:cNvPr id="5" name="object 22"/>
          <p:cNvSpPr/>
          <p:nvPr/>
        </p:nvSpPr>
        <p:spPr>
          <a:xfrm>
            <a:off x="3584848" y="2471181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4448944" y="3261314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  <p:sp>
        <p:nvSpPr>
          <p:cNvPr id="10" name="object 22"/>
          <p:cNvSpPr/>
          <p:nvPr/>
        </p:nvSpPr>
        <p:spPr>
          <a:xfrm>
            <a:off x="2072680" y="3404621"/>
            <a:ext cx="5760640" cy="222691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2936776" y="4628757"/>
            <a:ext cx="43043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리스트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 명 포함 클래스 명 받음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429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79676"/>
            <a:ext cx="10009112" cy="498598"/>
          </a:xfrm>
        </p:spPr>
        <p:txBody>
          <a:bodyPr/>
          <a:lstStyle/>
          <a:p>
            <a:r>
              <a:rPr lang="en-US" altLang="ko-KR" sz="3600" spc="30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420888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7397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27578"/>
            <a:ext cx="10009112" cy="498598"/>
          </a:xfrm>
        </p:spPr>
        <p:txBody>
          <a:bodyPr/>
          <a:lstStyle/>
          <a:p>
            <a:r>
              <a:rPr lang="en-US" altLang="ko-KR" sz="3600" spc="30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307698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6"/>
          <p:cNvSpPr/>
          <p:nvPr/>
        </p:nvSpPr>
        <p:spPr>
          <a:xfrm>
            <a:off x="1280592" y="3819866"/>
            <a:ext cx="5385048" cy="1625358"/>
          </a:xfrm>
          <a:custGeom>
            <a:avLst/>
            <a:gdLst/>
            <a:ahLst/>
            <a:cxnLst/>
            <a:rect l="l" t="t" r="r" b="b"/>
            <a:pathLst>
              <a:path w="11170285" h="3460115">
                <a:moveTo>
                  <a:pt x="11102974" y="881856"/>
                </a:moveTo>
                <a:lnTo>
                  <a:pt x="67071" y="881856"/>
                </a:lnTo>
                <a:lnTo>
                  <a:pt x="40979" y="887132"/>
                </a:lnTo>
                <a:lnTo>
                  <a:pt x="19658" y="901514"/>
                </a:lnTo>
                <a:lnTo>
                  <a:pt x="5275" y="922836"/>
                </a:lnTo>
                <a:lnTo>
                  <a:pt x="0" y="948928"/>
                </a:lnTo>
                <a:lnTo>
                  <a:pt x="0" y="3392884"/>
                </a:lnTo>
                <a:lnTo>
                  <a:pt x="5275" y="3418977"/>
                </a:lnTo>
                <a:lnTo>
                  <a:pt x="19658" y="3440298"/>
                </a:lnTo>
                <a:lnTo>
                  <a:pt x="40979" y="3454680"/>
                </a:lnTo>
                <a:lnTo>
                  <a:pt x="67071" y="3459956"/>
                </a:lnTo>
                <a:lnTo>
                  <a:pt x="11102974" y="3459956"/>
                </a:lnTo>
                <a:lnTo>
                  <a:pt x="11129067" y="3454680"/>
                </a:lnTo>
                <a:lnTo>
                  <a:pt x="11150389" y="3440298"/>
                </a:lnTo>
                <a:lnTo>
                  <a:pt x="11164771" y="3418976"/>
                </a:lnTo>
                <a:lnTo>
                  <a:pt x="11170046" y="3392884"/>
                </a:lnTo>
                <a:lnTo>
                  <a:pt x="11170046" y="948928"/>
                </a:lnTo>
                <a:lnTo>
                  <a:pt x="11164771" y="922836"/>
                </a:lnTo>
                <a:lnTo>
                  <a:pt x="11150388" y="901514"/>
                </a:lnTo>
                <a:lnTo>
                  <a:pt x="11129067" y="887132"/>
                </a:lnTo>
                <a:lnTo>
                  <a:pt x="11102974" y="881856"/>
                </a:lnTo>
                <a:close/>
              </a:path>
              <a:path w="11170285" h="3460115">
                <a:moveTo>
                  <a:pt x="1670446" y="0"/>
                </a:moveTo>
                <a:lnTo>
                  <a:pt x="1438274" y="881856"/>
                </a:lnTo>
                <a:lnTo>
                  <a:pt x="1903015" y="881856"/>
                </a:lnTo>
                <a:lnTo>
                  <a:pt x="1670446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1496616" y="4323922"/>
            <a:ext cx="4953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Classpath 의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라이브러리의</a:t>
            </a:r>
          </a:p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“META-INF/spring.factories“ 위치의 파일  에서 설정파일 리스트 읽어온다.</a:t>
            </a:r>
          </a:p>
        </p:txBody>
      </p:sp>
    </p:spTree>
    <p:extLst>
      <p:ext uri="{BB962C8B-B14F-4D97-AF65-F5344CB8AC3E}">
        <p14:creationId xmlns:p14="http://schemas.microsoft.com/office/powerpoint/2010/main" val="3558863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20746" y="957854"/>
            <a:ext cx="10009112" cy="553998"/>
          </a:xfrm>
        </p:spPr>
        <p:txBody>
          <a:bodyPr/>
          <a:lstStyle/>
          <a:p>
            <a:r>
              <a:rPr lang="en-US" altLang="ko-KR" sz="4000" spc="-105" smtClean="0"/>
              <a:t>META-INF/spring.factories</a:t>
            </a:r>
            <a:endParaRPr lang="ko-KR" altLang="en-US" sz="4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916832"/>
            <a:ext cx="9278645" cy="224821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32520" y="4482017"/>
            <a:ext cx="8568952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381000">
              <a:spcBef>
                <a:spcPts val="2230"/>
              </a:spcBef>
              <a:buClr>
                <a:srgbClr val="43B8B2"/>
              </a:buClr>
              <a:buSzPct val="74242"/>
              <a:buChar char="•"/>
              <a:tabLst>
                <a:tab pos="533400" algn="l"/>
              </a:tabLst>
            </a:pPr>
            <a:r>
              <a:rPr lang="en-US" altLang="ko-KR"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Key=Value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형태로 설정 클래스 리스트</a:t>
            </a:r>
            <a:r>
              <a:rPr lang="ko-KR" altLang="en-US" b="1" spc="-47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기록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533400" marR="154305" indent="-381000">
              <a:spcBef>
                <a:spcPts val="1500"/>
              </a:spcBef>
              <a:buSzPct val="74242"/>
              <a:buChar char="•"/>
              <a:tabLst>
                <a:tab pos="533400" algn="l"/>
              </a:tabLst>
            </a:pP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스프링부트의 기본 설정 정보는 아래의 라이브러리 안에</a:t>
            </a:r>
            <a:r>
              <a:rPr lang="ko-KR" altLang="en-US" b="1" spc="-52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포함  </a:t>
            </a:r>
            <a:r>
              <a:rPr lang="en-US" altLang="ko-KR" b="1" spc="-3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o.s.boot:spring-boot-autoconfigure:x.x.x.jar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95802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136576" y="1058077"/>
            <a:ext cx="7776864" cy="1218795"/>
          </a:xfrm>
        </p:spPr>
        <p:txBody>
          <a:bodyPr/>
          <a:lstStyle/>
          <a:p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구조 요약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00472" y="1340768"/>
            <a:ext cx="950505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3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SpringBootApplication</a:t>
            </a:r>
            <a:r>
              <a:rPr lang="en-US" altLang="ko-KR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en-US" altLang="ko-KR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@Configuration</a:t>
            </a: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ko-KR" altLang="en-US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@EnableAutoConfiguration</a:t>
            </a:r>
            <a:r>
              <a:rPr lang="ko-KR" altLang="en-US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0" lvl="4" indent="-342900">
              <a:buFont typeface="Arial" panose="020B0604020202020204" pitchFamily="34" charset="0"/>
              <a:buChar char="•"/>
            </a:pPr>
            <a:r>
              <a:rPr lang="en-US" altLang="ko-KR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EnableAutoConfigurationImportSelector</a:t>
            </a:r>
            <a:r>
              <a:rPr lang="en-US" altLang="ko-KR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활성화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en-US" altLang="ko-KR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914400" lvl="3"/>
            <a:endParaRPr lang="en-US" altLang="ko-KR" sz="2800" b="1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ko-KR" altLang="en-US" sz="2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설정리스트 보관소</a:t>
            </a:r>
            <a:endParaRPr lang="en-US" altLang="ko-KR" sz="28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“META-INF/spring.factories”</a:t>
            </a:r>
            <a:endParaRPr lang="en-US" altLang="ko-KR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꺾인 연결선 8"/>
          <p:cNvCxnSpPr>
            <a:stCxn id="4" idx="2"/>
          </p:cNvCxnSpPr>
          <p:nvPr/>
        </p:nvCxnSpPr>
        <p:spPr bwMode="auto">
          <a:xfrm rot="5400000" flipH="1" flipV="1">
            <a:off x="4943415" y="3942641"/>
            <a:ext cx="1747362" cy="1728192"/>
          </a:xfrm>
          <a:prstGeom prst="bentConnector3">
            <a:avLst>
              <a:gd name="adj1" fmla="val -13083"/>
            </a:avLst>
          </a:prstGeom>
          <a:noFill/>
          <a:ln w="19050" cap="flat" cmpd="sng" algn="ctr">
            <a:solidFill>
              <a:srgbClr val="FFFF00"/>
            </a:solidFill>
            <a:prstDash val="sysDot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27413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64662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992560" y="1556792"/>
            <a:ext cx="7776864" cy="287514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5080" indent="12700" algn="ctr">
              <a:lnSpc>
                <a:spcPct val="150000"/>
              </a:lnSpc>
              <a:spcBef>
                <a:spcPts val="819"/>
              </a:spcBef>
            </a:pPr>
            <a:r>
              <a:rPr lang="ko-KR" altLang="en-US" sz="4000" spc="-505" smtClean="0">
                <a:latin typeface="Gulim"/>
                <a:cs typeface="Gulim"/>
              </a:rPr>
              <a:t>그렇다면 </a:t>
            </a:r>
            <a:r>
              <a:rPr sz="4000" spc="-505" smtClean="0">
                <a:latin typeface="Gulim"/>
                <a:cs typeface="Gulim"/>
              </a:rPr>
              <a:t>스프링부트는 </a:t>
            </a:r>
            <a:r>
              <a:rPr lang="en-US" sz="4000" spc="-505" smtClean="0">
                <a:latin typeface="Gulim"/>
                <a:cs typeface="Gulim"/>
              </a:rPr>
              <a:t/>
            </a:r>
            <a:br>
              <a:rPr lang="en-US" sz="4000" spc="-505" smtClean="0">
                <a:latin typeface="Gulim"/>
                <a:cs typeface="Gulim"/>
              </a:rPr>
            </a:br>
            <a:r>
              <a:rPr sz="4000" spc="-505" smtClean="0">
                <a:latin typeface="Gulim"/>
                <a:cs typeface="Gulim"/>
              </a:rPr>
              <a:t>모든</a:t>
            </a:r>
            <a:r>
              <a:rPr sz="4000" spc="-505" smtClean="0">
                <a:solidFill>
                  <a:srgbClr val="92D050"/>
                </a:solidFill>
                <a:latin typeface="Gulim"/>
                <a:cs typeface="Gulim"/>
              </a:rPr>
              <a:t> 설정</a:t>
            </a:r>
            <a:r>
              <a:rPr lang="en-US" sz="4000" spc="-505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smtClean="0">
                <a:solidFill>
                  <a:srgbClr val="92D050"/>
                </a:solidFill>
                <a:latin typeface="Gulim"/>
                <a:cs typeface="Gulim"/>
              </a:rPr>
              <a:t>클래스</a:t>
            </a:r>
            <a:r>
              <a:rPr lang="en-US" sz="4000" spc="-505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lang="ko-KR" altLang="en-US" sz="4000" spc="-505" smtClean="0">
                <a:latin typeface="Gulim"/>
                <a:cs typeface="Gulim"/>
              </a:rPr>
              <a:t>를 </a:t>
            </a:r>
            <a:r>
              <a:rPr lang="en-US" altLang="ko-KR" sz="4000" spc="-505" smtClean="0">
                <a:latin typeface="Gulim"/>
                <a:cs typeface="Gulim"/>
              </a:rPr>
              <a:t/>
            </a:r>
            <a:br>
              <a:rPr lang="en-US" altLang="ko-KR" sz="4000" spc="-505" smtClean="0">
                <a:latin typeface="Gulim"/>
                <a:cs typeface="Gulim"/>
              </a:rPr>
            </a:br>
            <a:r>
              <a:rPr lang="ko-KR" altLang="en-US" sz="4000" spc="-505" smtClean="0">
                <a:latin typeface="Gulim"/>
                <a:cs typeface="Gulim"/>
              </a:rPr>
              <a:t>스프링 컨테이너에  자동으로 올리는가</a:t>
            </a:r>
            <a:r>
              <a:rPr lang="en-US" altLang="ko-KR" sz="4000" spc="-505" smtClean="0">
                <a:latin typeface="Gulim"/>
                <a:cs typeface="Gulim"/>
              </a:rPr>
              <a:t>?</a:t>
            </a:r>
            <a:endParaRPr sz="4000" dirty="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587284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632520" y="1052736"/>
            <a:ext cx="4320480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원리</a:t>
            </a:r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시작하기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웹서버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44888" y="692696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 차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4664968" y="1052736"/>
            <a:ext cx="3888432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활용</a:t>
            </a:r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핵심기능</a:t>
            </a:r>
            <a:endParaRPr lang="en-US" altLang="ko-KR" sz="18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외부설정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템플릿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테스트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85900" lvl="3" indent="0" eaLnBrk="1" latinLnBrk="1" hangingPunct="1">
              <a:lnSpc>
                <a:spcPct val="150000"/>
              </a:lnSpc>
              <a:defRPr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각종 기술 연동</a:t>
            </a:r>
            <a:endParaRPr lang="en-US" altLang="ko-KR" sz="1800" b="1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웹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데이터</a:t>
            </a: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시큐리티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REST API</a:t>
            </a:r>
          </a:p>
        </p:txBody>
      </p:sp>
    </p:spTree>
    <p:extLst>
      <p:ext uri="{BB962C8B-B14F-4D97-AF65-F5344CB8AC3E}">
        <p14:creationId xmlns:p14="http://schemas.microsoft.com/office/powerpoint/2010/main" val="2395710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2780928"/>
            <a:ext cx="5976664" cy="1107996"/>
          </a:xfrm>
        </p:spPr>
        <p:txBody>
          <a:bodyPr/>
          <a:lstStyle/>
          <a:p>
            <a:r>
              <a:rPr lang="ko-KR" altLang="en-US" sz="8000" spc="-505" dirty="0"/>
              <a:t>당연히</a:t>
            </a:r>
            <a:r>
              <a:rPr lang="ko-KR" altLang="en-US" sz="8000" spc="-540" dirty="0"/>
              <a:t> </a:t>
            </a:r>
            <a:r>
              <a:rPr lang="en-US" altLang="ko-KR" sz="8000" spc="380" dirty="0">
                <a:solidFill>
                  <a:srgbClr val="00B0F0"/>
                </a:solidFill>
              </a:rPr>
              <a:t>NO!</a:t>
            </a:r>
            <a:endParaRPr lang="ko-KR" altLang="en-US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09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8584" y="2636912"/>
            <a:ext cx="7200800" cy="2215991"/>
          </a:xfrm>
        </p:spPr>
        <p:txBody>
          <a:bodyPr/>
          <a:lstStyle/>
          <a:p>
            <a:r>
              <a:rPr lang="en-US" altLang="ko-KR" sz="8000" spc="-1080" dirty="0" smtClean="0"/>
              <a:t>@  </a:t>
            </a:r>
            <a:r>
              <a:rPr lang="en-US" altLang="ko-KR" sz="8000" spc="35" dirty="0" smtClean="0"/>
              <a:t>Conditional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891181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sp>
        <p:nvSpPr>
          <p:cNvPr id="4" name="직사각형 3"/>
          <p:cNvSpPr/>
          <p:nvPr/>
        </p:nvSpPr>
        <p:spPr>
          <a:xfrm>
            <a:off x="1734028" y="2564904"/>
            <a:ext cx="70567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도입된 어노테이션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조건부로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Bean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스프링컨테이너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등록</a:t>
            </a:r>
          </a:p>
        </p:txBody>
      </p:sp>
    </p:spTree>
    <p:extLst>
      <p:ext uri="{BB962C8B-B14F-4D97-AF65-F5344CB8AC3E}">
        <p14:creationId xmlns:p14="http://schemas.microsoft.com/office/powerpoint/2010/main" val="2203917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6" y="2266788"/>
            <a:ext cx="8621328" cy="2324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1144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84648" y="692696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484784"/>
            <a:ext cx="8126798" cy="464644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3584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700808"/>
            <a:ext cx="9001000" cy="24929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5400" spc="-55" smtClean="0"/>
              <a:t>스프링 부트는</a:t>
            </a:r>
            <a:r>
              <a:rPr lang="en-US" altLang="ko-KR" sz="5400" spc="-55" dirty="0" smtClean="0"/>
              <a:t/>
            </a:r>
            <a:br>
              <a:rPr lang="en-US" altLang="ko-KR" sz="5400" spc="-55" dirty="0" smtClean="0"/>
            </a:br>
            <a:r>
              <a:rPr lang="en-US" altLang="ko-KR" sz="5400" spc="-55" smtClean="0">
                <a:solidFill>
                  <a:srgbClr val="92D050"/>
                </a:solidFill>
              </a:rPr>
              <a:t>@Conditional</a:t>
            </a:r>
            <a:r>
              <a:rPr lang="en-US" altLang="ko-KR" sz="5400" spc="-55" smtClean="0"/>
              <a:t> </a:t>
            </a:r>
            <a:r>
              <a:rPr lang="ko-KR" altLang="en-US" sz="5400" spc="-55" smtClean="0"/>
              <a:t>을 더</a:t>
            </a:r>
            <a:r>
              <a:rPr lang="en-US" altLang="ko-KR" sz="5400" spc="-55" smtClean="0"/>
              <a:t> </a:t>
            </a:r>
            <a:r>
              <a:rPr lang="ko-KR" altLang="en-US" sz="5400" spc="-55" smtClean="0"/>
              <a:t>확장함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512626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492896"/>
            <a:ext cx="9001000" cy="12200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6000" spc="-55" dirty="0" smtClean="0"/>
              <a:t>@ConditionalOn *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76533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929281"/>
            <a:ext cx="5976664" cy="609398"/>
          </a:xfrm>
        </p:spPr>
        <p:txBody>
          <a:bodyPr/>
          <a:lstStyle/>
          <a:p>
            <a:r>
              <a:rPr lang="en-US" altLang="ko-KR" spc="-45" dirty="0" smtClean="0"/>
              <a:t>@ConditionalOn *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6736" y="1700808"/>
            <a:ext cx="4896544" cy="4401205"/>
            <a:chOff x="2720752" y="2132856"/>
            <a:chExt cx="4896544" cy="4401205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@ConditionalOnBean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@ConditionalOnMissingBean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스프링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컨테이너의 Bean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@ConditionalOnClass	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@ConditionalOnMissingClass</a:t>
              </a: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lasspath 에서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@ConditionalOnProperties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유무 Resources 존재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</a:t>
              </a:r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ConditionalOnResources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Resources 존재 유무</a:t>
              </a:r>
              <a:endPara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4083346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991389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92760" y="5467384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121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76736" y="1700808"/>
            <a:ext cx="5400600" cy="4093428"/>
            <a:chOff x="2720752" y="2132856"/>
            <a:chExt cx="4896544" cy="4093428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093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@ConditionalOnWebApplication	</a:t>
              </a: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@ConditionalOnNotWebApplication</a:t>
              </a:r>
              <a:endPara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프로젝트가 웹애플리케이션인지 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@ConditionalOnJava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JAVA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버전 종류 선택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@ConditionalOnExpression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SPEL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true false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@OnJndiCondition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JNDI lookup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가능 여부</a:t>
              </a: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3765552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688181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23135" y="5178762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712640" y="929281"/>
            <a:ext cx="5976664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r>
              <a:rPr kumimoji="0" lang="en-US" altLang="ko-KR" kern="0" spc="-45" smtClean="0"/>
              <a:t>@ConditionalOn *</a:t>
            </a:r>
            <a:endParaRPr kumimoji="0"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1757870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636912"/>
            <a:ext cx="9129464" cy="1218795"/>
          </a:xfrm>
        </p:spPr>
        <p:txBody>
          <a:bodyPr/>
          <a:lstStyle/>
          <a:p>
            <a:r>
              <a:rPr lang="ko-KR" altLang="en-US" spc="-490" dirty="0" smtClean="0">
                <a:latin typeface="Gulim"/>
                <a:cs typeface="Gulim"/>
              </a:rPr>
              <a:t>스프링부트 는</a:t>
            </a:r>
            <a:r>
              <a:rPr lang="ko-KR" altLang="en-US" spc="-490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lang="en-US" altLang="ko-KR" spc="-20" dirty="0">
                <a:solidFill>
                  <a:schemeClr val="accent3"/>
                </a:solidFill>
                <a:latin typeface="Gulim"/>
                <a:cs typeface="Gulim"/>
              </a:rPr>
              <a:t>@Conditional</a:t>
            </a:r>
            <a:r>
              <a:rPr lang="en-US" altLang="ko-KR" spc="-20" dirty="0" smtClean="0">
                <a:solidFill>
                  <a:schemeClr val="accent3"/>
                </a:solidFill>
                <a:latin typeface="Gulim"/>
                <a:cs typeface="Gulim"/>
              </a:rPr>
              <a:t>* </a:t>
            </a:r>
            <a:r>
              <a:rPr lang="ko-KR" altLang="en-US" spc="-20" dirty="0" smtClean="0">
                <a:latin typeface="Gulim"/>
                <a:cs typeface="Gulim"/>
              </a:rPr>
              <a:t>을</a:t>
            </a:r>
            <a:r>
              <a:rPr lang="ko-KR" altLang="en-US" spc="-490" dirty="0" smtClean="0">
                <a:latin typeface="Gulim"/>
                <a:cs typeface="Gulim"/>
              </a:rPr>
              <a:t> </a:t>
            </a:r>
            <a:r>
              <a:rPr lang="ko-KR" altLang="en-US" spc="-490" dirty="0">
                <a:latin typeface="Gulim"/>
                <a:cs typeface="Gulim"/>
              </a:rPr>
              <a:t>통한 </a:t>
            </a:r>
            <a:r>
              <a:rPr lang="ko-KR" altLang="en-US" spc="-165" dirty="0">
                <a:latin typeface="Gulim"/>
                <a:cs typeface="Gulim"/>
              </a:rPr>
              <a:t> </a:t>
            </a:r>
            <a:r>
              <a:rPr lang="en-US" altLang="ko-KR" spc="120" dirty="0">
                <a:solidFill>
                  <a:schemeClr val="accent3"/>
                </a:solidFill>
                <a:latin typeface="Gulim"/>
                <a:cs typeface="Gulim"/>
              </a:rPr>
              <a:t>Autoconfiguration</a:t>
            </a:r>
            <a:r>
              <a:rPr lang="en-US" altLang="ko-KR" spc="120" dirty="0">
                <a:solidFill>
                  <a:srgbClr val="0365C0"/>
                </a:solidFill>
                <a:latin typeface="Gulim"/>
                <a:cs typeface="Gulim"/>
              </a:rPr>
              <a:t>  </a:t>
            </a:r>
            <a:r>
              <a:rPr lang="ko-KR" altLang="en-US" spc="-490" dirty="0" smtClean="0">
                <a:latin typeface="Gulim"/>
                <a:cs typeface="Gulim"/>
              </a:rPr>
              <a:t>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773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492896"/>
            <a:ext cx="8712968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</a:t>
            </a: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원리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930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/>
          <p:cNvSpPr/>
          <p:nvPr/>
        </p:nvSpPr>
        <p:spPr>
          <a:xfrm>
            <a:off x="1800107" y="1343414"/>
            <a:ext cx="3015929" cy="734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4" name="object 8"/>
          <p:cNvSpPr txBox="1"/>
          <p:nvPr/>
        </p:nvSpPr>
        <p:spPr>
          <a:xfrm>
            <a:off x="2199491" y="1526525"/>
            <a:ext cx="20232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4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6" name="object 10"/>
          <p:cNvSpPr/>
          <p:nvPr/>
        </p:nvSpPr>
        <p:spPr>
          <a:xfrm>
            <a:off x="1800107" y="23068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7" name="object 11"/>
          <p:cNvSpPr txBox="1"/>
          <p:nvPr/>
        </p:nvSpPr>
        <p:spPr>
          <a:xfrm>
            <a:off x="1967928" y="2489921"/>
            <a:ext cx="260786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Security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9" name="object 13"/>
          <p:cNvSpPr/>
          <p:nvPr/>
        </p:nvSpPr>
        <p:spPr>
          <a:xfrm>
            <a:off x="1800107" y="32974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0" name="object 14"/>
          <p:cNvSpPr txBox="1"/>
          <p:nvPr/>
        </p:nvSpPr>
        <p:spPr>
          <a:xfrm>
            <a:off x="2191972" y="3480521"/>
            <a:ext cx="20504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JDBC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2" name="object 16"/>
          <p:cNvSpPr/>
          <p:nvPr/>
        </p:nvSpPr>
        <p:spPr>
          <a:xfrm>
            <a:off x="1800107" y="42880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3" name="object 17"/>
          <p:cNvSpPr txBox="1"/>
          <p:nvPr/>
        </p:nvSpPr>
        <p:spPr>
          <a:xfrm>
            <a:off x="2340115" y="4471121"/>
            <a:ext cx="1694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2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</a:t>
            </a:r>
            <a:r>
              <a:rPr b="1" spc="-38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5" name="object 19"/>
          <p:cNvSpPr/>
          <p:nvPr/>
        </p:nvSpPr>
        <p:spPr>
          <a:xfrm>
            <a:off x="1800107" y="5278610"/>
            <a:ext cx="3015929" cy="861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6" name="object 20"/>
          <p:cNvSpPr txBox="1"/>
          <p:nvPr/>
        </p:nvSpPr>
        <p:spPr>
          <a:xfrm>
            <a:off x="2244503" y="5461721"/>
            <a:ext cx="19261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7" name="object 21"/>
          <p:cNvSpPr/>
          <p:nvPr/>
        </p:nvSpPr>
        <p:spPr>
          <a:xfrm>
            <a:off x="5025008" y="1245042"/>
            <a:ext cx="3312368" cy="4920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object 22"/>
          <p:cNvSpPr txBox="1"/>
          <p:nvPr/>
        </p:nvSpPr>
        <p:spPr>
          <a:xfrm>
            <a:off x="5231386" y="1467117"/>
            <a:ext cx="2670983" cy="50270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254000" algn="ctr">
              <a:spcBef>
                <a:spcPts val="260"/>
              </a:spcBef>
            </a:pP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인터페이스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  </a:t>
            </a:r>
            <a:endParaRPr lang="en-US" sz="1400" b="1" spc="-5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5080" indent="254000" algn="ctr">
              <a:spcBef>
                <a:spcPts val="260"/>
              </a:spcBef>
            </a:pP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 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하는게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48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9" name="object 23"/>
          <p:cNvSpPr txBox="1"/>
          <p:nvPr/>
        </p:nvSpPr>
        <p:spPr>
          <a:xfrm>
            <a:off x="5346007" y="2403221"/>
            <a:ext cx="2782316" cy="50783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562100" marR="5080" indent="-1549400" algn="ctr">
              <a:spcBef>
                <a:spcPts val="3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시큐리티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562100" marR="5080" indent="-15494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라이브러리가</a:t>
            </a:r>
            <a:r>
              <a:rPr sz="1400" b="1" spc="-29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</a:t>
            </a:r>
            <a:r>
              <a:rPr sz="1400" b="1" spc="-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는가</a:t>
            </a:r>
            <a:r>
              <a:rPr sz="1400" b="1" spc="-2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1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0" name="object 24"/>
          <p:cNvSpPr txBox="1"/>
          <p:nvPr/>
        </p:nvSpPr>
        <p:spPr>
          <a:xfrm>
            <a:off x="5301020" y="3297658"/>
            <a:ext cx="2721120" cy="76174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698500" marR="5080" indent="-685800" algn="ctr">
              <a:spcBef>
                <a:spcPts val="300"/>
              </a:spcBef>
            </a:pPr>
            <a:r>
              <a:rPr sz="1400" b="1" spc="-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객체가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</a:t>
            </a:r>
            <a:r>
              <a:rPr sz="1400" b="1" spc="-44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컨테이너에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9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24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1" name="object 25"/>
          <p:cNvSpPr txBox="1"/>
          <p:nvPr/>
        </p:nvSpPr>
        <p:spPr>
          <a:xfrm>
            <a:off x="5375402" y="4463344"/>
            <a:ext cx="26773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8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JPA,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하이버네이트</a:t>
            </a:r>
            <a:r>
              <a:rPr sz="1400" b="1" spc="-33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33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러리가 있는가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2" name="object 26"/>
          <p:cNvSpPr txBox="1"/>
          <p:nvPr/>
        </p:nvSpPr>
        <p:spPr>
          <a:xfrm>
            <a:off x="5087370" y="4691612"/>
            <a:ext cx="31779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3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설정이</a:t>
            </a:r>
            <a:r>
              <a:rPr sz="1400" b="1" spc="-5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52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되었는가</a:t>
            </a:r>
            <a:r>
              <a:rPr lang="en-US" altLang="ko-KR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endParaRPr lang="en-US" sz="1400" b="1" spc="-14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4" name="object 28"/>
          <p:cNvSpPr txBox="1"/>
          <p:nvPr/>
        </p:nvSpPr>
        <p:spPr>
          <a:xfrm>
            <a:off x="5225349" y="5485326"/>
            <a:ext cx="28351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</a:t>
            </a:r>
            <a:r>
              <a:rPr sz="1400" b="1" spc="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AOP, </a:t>
            </a:r>
            <a:r>
              <a:rPr sz="1400" b="1" spc="-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AspectJ</a:t>
            </a:r>
            <a:r>
              <a:rPr sz="1400" b="1" spc="-4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5" name="object 29"/>
          <p:cNvSpPr txBox="1"/>
          <p:nvPr/>
        </p:nvSpPr>
        <p:spPr>
          <a:xfrm>
            <a:off x="5845696" y="5769461"/>
            <a:ext cx="12930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sz="1400" b="1" spc="-2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존재하는가?</a:t>
            </a:r>
            <a:endParaRPr sz="140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83" name="제목 1"/>
          <p:cNvSpPr>
            <a:spLocks noGrp="1"/>
          </p:cNvSpPr>
          <p:nvPr>
            <p:ph type="title"/>
          </p:nvPr>
        </p:nvSpPr>
        <p:spPr>
          <a:xfrm>
            <a:off x="1712640" y="620688"/>
            <a:ext cx="5976664" cy="443198"/>
          </a:xfrm>
        </p:spPr>
        <p:txBody>
          <a:bodyPr/>
          <a:lstStyle/>
          <a:p>
            <a:r>
              <a:rPr lang="ko-KR" altLang="en-US" sz="3200" spc="-45" dirty="0" smtClean="0"/>
              <a:t>스프링 부트 설정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07239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484784"/>
            <a:ext cx="8928992" cy="3046988"/>
          </a:xfrm>
        </p:spPr>
        <p:txBody>
          <a:bodyPr/>
          <a:lstStyle/>
          <a:p>
            <a:pPr marL="253365" marR="253365">
              <a:lnSpc>
                <a:spcPct val="150000"/>
              </a:lnSpc>
              <a:spcBef>
                <a:spcPts val="819"/>
              </a:spcBef>
            </a:pPr>
            <a:r>
              <a:rPr lang="ko-KR" altLang="en-US" spc="-505" dirty="0">
                <a:latin typeface="Gulim"/>
                <a:cs typeface="Gulim"/>
              </a:rPr>
              <a:t>즉 </a:t>
            </a:r>
            <a:r>
              <a:rPr lang="en-US" altLang="ko-KR" spc="-110" dirty="0">
                <a:solidFill>
                  <a:srgbClr val="00B0F0"/>
                </a:solidFill>
                <a:latin typeface="Gulim"/>
                <a:cs typeface="Gulim"/>
              </a:rPr>
              <a:t>spring.factories</a:t>
            </a:r>
            <a:r>
              <a:rPr lang="ko-KR" altLang="en-US" spc="-434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의  설정</a:t>
            </a:r>
            <a:r>
              <a:rPr lang="ko-KR" altLang="en-US" spc="-465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클래스는</a:t>
            </a:r>
            <a:r>
              <a:rPr lang="ko-KR" altLang="en-US" dirty="0">
                <a:latin typeface="Gulim"/>
                <a:cs typeface="Gulim"/>
              </a:rPr>
              <a:t/>
            </a:r>
            <a:br>
              <a:rPr lang="ko-KR" altLang="en-US" dirty="0">
                <a:latin typeface="Gulim"/>
                <a:cs typeface="Gulim"/>
              </a:rPr>
            </a:br>
            <a:r>
              <a:rPr lang="ko-KR" altLang="en-US" dirty="0">
                <a:solidFill>
                  <a:schemeClr val="accent3"/>
                </a:solidFill>
                <a:latin typeface="Gulim"/>
                <a:cs typeface="Gulim"/>
              </a:rPr>
              <a:t>조건</a:t>
            </a:r>
            <a:r>
              <a:rPr lang="en-US" altLang="ko-KR" dirty="0">
                <a:solidFill>
                  <a:schemeClr val="accent3"/>
                </a:solidFill>
                <a:latin typeface="Gulim"/>
                <a:cs typeface="Gulim"/>
              </a:rPr>
              <a:t>(@Conditional</a:t>
            </a:r>
            <a: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  <a:t>)</a:t>
            </a:r>
            <a:b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</a:br>
            <a:r>
              <a:rPr lang="ko-KR" altLang="en-US" spc="-280" dirty="0" smtClean="0">
                <a:latin typeface="Gulim"/>
                <a:cs typeface="Gulim"/>
              </a:rPr>
              <a:t>에  </a:t>
            </a:r>
            <a:r>
              <a:rPr lang="ko-KR" altLang="en-US" spc="-505" dirty="0">
                <a:latin typeface="Gulim"/>
                <a:cs typeface="Gulim"/>
              </a:rPr>
              <a:t>따라 컨테이너에</a:t>
            </a:r>
            <a:r>
              <a:rPr lang="ko-KR" altLang="en-US" spc="-445" dirty="0">
                <a:latin typeface="Gulim"/>
                <a:cs typeface="Gulim"/>
              </a:rPr>
              <a:t> </a:t>
            </a:r>
            <a:r>
              <a:rPr lang="ko-KR" altLang="en-US" spc="-505" dirty="0" smtClean="0">
                <a:latin typeface="Gulim"/>
                <a:cs typeface="Gulim"/>
              </a:rPr>
              <a:t>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731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84648" y="2276872"/>
            <a:ext cx="662392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 생성 순서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606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4599" y="764704"/>
            <a:ext cx="49600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 생성 순서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0552" y="2204864"/>
            <a:ext cx="80648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ComponentScan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endParaRPr lang="en-US" altLang="ko-KR" sz="3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@EnableAutoConfiguration</a:t>
            </a:r>
            <a:endParaRPr lang="en-US" altLang="ko-KR" sz="3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314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836712"/>
            <a:ext cx="8424936" cy="1329595"/>
          </a:xfrm>
        </p:spPr>
        <p:txBody>
          <a:bodyPr/>
          <a:lstStyle/>
          <a:p>
            <a:r>
              <a:rPr lang="en-US" altLang="ko-KR" sz="4800" spc="110" dirty="0"/>
              <a:t>Autoconfiguration </a:t>
            </a:r>
            <a:r>
              <a:rPr lang="ko-KR" altLang="en-US" sz="4800" spc="-350" dirty="0"/>
              <a:t>지원</a:t>
            </a:r>
            <a:r>
              <a:rPr lang="ko-KR" altLang="en-US" sz="4800" spc="-815" dirty="0"/>
              <a:t> </a:t>
            </a:r>
            <a:r>
              <a:rPr lang="ko-KR" altLang="en-US" sz="4800" spc="-350" dirty="0"/>
              <a:t>기술</a:t>
            </a:r>
            <a:endParaRPr lang="ko-KR" altLang="en-US" sz="4800" dirty="0"/>
          </a:p>
        </p:txBody>
      </p:sp>
      <p:sp>
        <p:nvSpPr>
          <p:cNvPr id="3" name="직사각형 2"/>
          <p:cNvSpPr/>
          <p:nvPr/>
        </p:nvSpPr>
        <p:spPr>
          <a:xfrm>
            <a:off x="1080106" y="1772816"/>
            <a:ext cx="804935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(Security, AOP, Session, Cache, DevTools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…)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(MVC, Websocket, Rest Docs), WS, Jersey,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Template Engines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Velocity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Mustache,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JPA, JOOQ, JDBC, H2, HSQLDB, Derby, MySQL, PostreSQL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NoSQL, Cloud, Social, I/O, Ops, …</a:t>
            </a:r>
          </a:p>
        </p:txBody>
      </p:sp>
    </p:spTree>
    <p:extLst>
      <p:ext uri="{BB962C8B-B14F-4D97-AF65-F5344CB8AC3E}">
        <p14:creationId xmlns:p14="http://schemas.microsoft.com/office/powerpoint/2010/main" val="485782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26388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0752" y="2348880"/>
            <a:ext cx="42290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 서버</a:t>
            </a:r>
            <a:endParaRPr lang="en-US" altLang="ko-KR" sz="6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497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96816" y="692696"/>
            <a:ext cx="2885725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 서버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3"/>
          <p:cNvSpPr txBox="1"/>
          <p:nvPr/>
        </p:nvSpPr>
        <p:spPr>
          <a:xfrm>
            <a:off x="-303584" y="2059173"/>
            <a:ext cx="4896544" cy="2854627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부트는 서버가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아니다</a:t>
            </a: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 생성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포트 설정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톰캣에 컨텍스트 추가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만들기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톰캣에 서블릿 추가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컨텍스트에 서블릿 맵핑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 실행 및 대기</a:t>
            </a:r>
            <a:endParaRPr lang="en-US" sz="16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16896" y="2181632"/>
            <a:ext cx="5616624" cy="28315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스프링부트가 이 </a:t>
            </a: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과정을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설정하고 실행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자동설정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ServletWebServerFactoryAutoConfiguration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서버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rgbClr val="92D050"/>
                </a:solidFill>
              </a:rPr>
              <a:t>TomcatServletWebServerFactoryCustomize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커스터마이징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endParaRPr lang="en-US" altLang="ko-KR" sz="18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DispatcherServletAutoConfiguration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만들고 등록</a:t>
            </a:r>
          </a:p>
        </p:txBody>
      </p:sp>
      <p:sp>
        <p:nvSpPr>
          <p:cNvPr id="7" name="오른쪽 화살표 6"/>
          <p:cNvSpPr/>
          <p:nvPr/>
        </p:nvSpPr>
        <p:spPr bwMode="auto">
          <a:xfrm>
            <a:off x="3296816" y="3039568"/>
            <a:ext cx="504056" cy="36004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373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39193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4528" y="2348880"/>
            <a:ext cx="846097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 가능한 </a:t>
            </a:r>
            <a:r>
              <a:rPr lang="en-US" altLang="ko-KR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374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4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시작하기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3846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6496" y="1196752"/>
            <a:ext cx="9145016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참조 문서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</a:t>
            </a:r>
            <a:r>
              <a:rPr lang="en-US" altLang="ko-KR" sz="16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docs.spring.io/spring-boot/docs/current/reference/html/executable-jar.html</a:t>
            </a:r>
            <a:endParaRPr lang="en-US" altLang="ko-KR" sz="160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부트의 </a:t>
            </a: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mvn package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하면 실행 가능한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“하나가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 됨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spring-maven-plugin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해주는 일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패키징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: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기본적으로 자바에는 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로딩하는 표준적인 방법이 없음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클래스와 라이브러리 위치 구분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org.springframework.boot.loader.jar.JarFile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사용해서 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읽는다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org.springframework.boot.loader.Launcher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사용해서 실행한다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 가능한 </a:t>
            </a:r>
            <a:r>
              <a:rPr lang="en-US" altLang="ko-KR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052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457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8504" y="2492896"/>
            <a:ext cx="8712968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</a:t>
            </a: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활용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515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8533" y="2348880"/>
            <a:ext cx="5892960" cy="1193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417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964668" y="2204864"/>
            <a:ext cx="6192688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ApplicationEventListener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ApplicationContext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EventPublish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기능을 가짐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WebApplicationType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ApplicationRunner</a:t>
            </a: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실행한 뒤 뭔가 실행하고 싶을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때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순서 지정 가능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00672" y="908720"/>
            <a:ext cx="5328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797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55866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24808" y="2348880"/>
            <a:ext cx="3291287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 설정</a:t>
            </a:r>
            <a:endParaRPr lang="en-US" altLang="ko-KR" sz="6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74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60712" y="692696"/>
            <a:ext cx="6192688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 설정 방법</a:t>
            </a:r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properties</a:t>
            </a:r>
            <a:endParaRPr lang="en-US" altLang="ko-KR" sz="20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YAML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변수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커맨드 라인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아규먼트</a:t>
            </a:r>
            <a:endParaRPr lang="en-US" altLang="ko-KR" sz="18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ConfigurationProperties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프로퍼티를 묶어서 읽어올 수 있음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빈으로 등록해서 다른 빈에 주입할 수 있음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@EnableConfigurationProperties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@Bean</a:t>
            </a:r>
          </a:p>
        </p:txBody>
      </p:sp>
    </p:spTree>
    <p:extLst>
      <p:ext uri="{BB962C8B-B14F-4D97-AF65-F5344CB8AC3E}">
        <p14:creationId xmlns:p14="http://schemas.microsoft.com/office/powerpoint/2010/main" val="4072841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89547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2852936"/>
            <a:ext cx="5976664" cy="830997"/>
          </a:xfrm>
        </p:spPr>
        <p:txBody>
          <a:bodyPr/>
          <a:lstStyle/>
          <a:p>
            <a:r>
              <a:rPr lang="en-US" altLang="ko-KR" sz="6000" spc="-15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63584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0472" y="1268760"/>
            <a:ext cx="948950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소개</a:t>
            </a:r>
          </a:p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docs.spring.io/spring-boot/docs/2.1.1.RELEASE/reference/htmlsingle/#getting-started-introducing-spring-boot</a:t>
            </a:r>
            <a:endParaRPr lang="en-US" altLang="ko-KR" sz="14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6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시작하기</a:t>
            </a:r>
          </a:p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docs.spring.io/spring-boot/docs/2.1.1.RELEASE/reference/htmlsingle/#getting-started-maven-installation</a:t>
            </a:r>
            <a:endParaRPr lang="en-US" altLang="ko-KR" sz="14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프로젝트 생성기</a:t>
            </a:r>
          </a:p>
          <a:p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https://start.spring.io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/</a:t>
            </a:r>
            <a:endParaRPr lang="en-US" altLang="ko-KR" sz="14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프로젝트 구조</a:t>
            </a:r>
          </a:p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https://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docs.spring.io/spring-boot/docs/current/reference/htmlsingle/#using-boot-structuring-your-code</a:t>
            </a:r>
            <a:endParaRPr lang="en-US" altLang="ko-KR" sz="14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-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메이븐 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기본 프로젝트 구조와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동일</a:t>
            </a:r>
            <a:endParaRPr lang="en-US" altLang="ko-KR" sz="16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	 </a:t>
            </a:r>
            <a:r>
              <a:rPr lang="en-US" altLang="ko-KR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 코드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(src\main\java)</a:t>
            </a:r>
          </a:p>
          <a:p>
            <a:pPr lvl="3"/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 리소스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(src\main\resource)</a:t>
            </a:r>
          </a:p>
          <a:p>
            <a:pPr lvl="3"/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코드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(src\test\java)</a:t>
            </a:r>
          </a:p>
          <a:p>
            <a:pPr lvl="3"/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리소스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(src\test\resource</a:t>
            </a: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lvl="3"/>
            <a:endParaRPr lang="en-US" altLang="ko-KR" sz="12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en-US" altLang="ko-KR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위치</a:t>
            </a:r>
          </a:p>
          <a:p>
            <a:pPr lvl="2"/>
            <a:r>
              <a:rPr lang="en-US" altLang="ko-KR" sz="14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패키지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시작하기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344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60712" y="692696"/>
            <a:ext cx="6192688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@Profile </a:t>
            </a: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애노테이션은 어디에</a:t>
            </a: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@Configuration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프로파일을 활성화 할 것인가</a:t>
            </a: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spring.profiles.active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프로파일을 추가할 것인가</a:t>
            </a: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spring.profiles.include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프로파일용 프로퍼티</a:t>
            </a:r>
            <a:endParaRPr lang="en-US" altLang="ko-KR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application-{profile}.properties</a:t>
            </a:r>
          </a:p>
        </p:txBody>
      </p:sp>
    </p:spTree>
    <p:extLst>
      <p:ext uri="{BB962C8B-B14F-4D97-AF65-F5344CB8AC3E}">
        <p14:creationId xmlns:p14="http://schemas.microsoft.com/office/powerpoint/2010/main" val="1689100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28720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2060848"/>
            <a:ext cx="6211167" cy="3467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6736" y="980728"/>
            <a:ext cx="4394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Engine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914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6496" y="836712"/>
            <a:ext cx="91450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순수한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아닌 것이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서버의 기능적 관련 기술들에 의존하여 단독으로 프론트 엔드 개발을 할수 없다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차세대 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WAS (Jboss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Undertow)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지원하지 않는다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타임리프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(Thymeleaf)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Freemarker, Velocity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같은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Engine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 엔진들과는 차별화되는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Natural Templates - HTML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형식을 그대로 따르고 브라우저에서 그대로 확인가능</a:t>
            </a:r>
            <a:endParaRPr lang="en-US" altLang="ko-KR" sz="14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서버상에서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동작하지 않아도 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마크업 구조를 흐트려트리지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형태가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자연스럽고 태그 라이브러리에 의존하지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사용 가능한 곳에서는 언제든 편집하거나 렌더링 할 수 있다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서블릿 스펙과 관계가 없으므로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사용될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없는 곳에서도 사용된다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26906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85034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76736" y="2276872"/>
            <a:ext cx="4632087" cy="1517341"/>
            <a:chOff x="3152800" y="2692134"/>
            <a:chExt cx="4632087" cy="1517341"/>
          </a:xfrm>
        </p:grpSpPr>
        <p:sp>
          <p:nvSpPr>
            <p:cNvPr id="3" name="TextBox 2"/>
            <p:cNvSpPr txBox="1"/>
            <p:nvPr/>
          </p:nvSpPr>
          <p:spPr>
            <a:xfrm>
              <a:off x="3152800" y="2692134"/>
              <a:ext cx="46320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Test</a:t>
              </a:r>
              <a:endParaRPr lang="ko-KR" altLang="en-US" sz="6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224808" y="3717032"/>
              <a:ext cx="401340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Test Driven Development</a:t>
              </a:r>
              <a:endParaRPr lang="ko-KR" altLang="en-US" sz="2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831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124744"/>
            <a:ext cx="4104456" cy="4289115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584848" y="1268760"/>
            <a:ext cx="610512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정의하는 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Green 2</a:t>
            </a:r>
            <a:r>
              <a:rPr lang="ko-KR" altLang="en-US" sz="16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해결하는데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Refactor 3</a:t>
            </a:r>
            <a:r>
              <a:rPr lang="ko-KR" altLang="en-US" sz="1600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작성한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코드를 </a:t>
            </a:r>
            <a:r>
              <a:rPr lang="en-US" altLang="ko-KR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Clean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1710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8544" y="548680"/>
            <a:ext cx="8352928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RunWith(SpringRunner.class)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랑 같이 써야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파일은 설정을 안해주나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알아서 찾습니다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(@SpringBootApplication)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MOCK: mock servlet environment.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톰캣 구동 안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RANDON_PORT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DEFINED_PORT: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톰캣 사용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NONE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환경 제공 안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@MockBean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ApplicationContext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들어있는 빈을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만든 객체로 교체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@Test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마다 자동으로 리셋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슬라이스 테스트</a:t>
            </a:r>
            <a:endParaRPr lang="en-US" altLang="ko-KR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레이어 별로 잘라서 테스트하고 싶을 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WebMvcTest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WebFluxTest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DataJpaTest</a:t>
            </a:r>
          </a:p>
        </p:txBody>
      </p:sp>
    </p:spTree>
    <p:extLst>
      <p:ext uri="{BB962C8B-B14F-4D97-AF65-F5344CB8AC3E}">
        <p14:creationId xmlns:p14="http://schemas.microsoft.com/office/powerpoint/2010/main" val="1343325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4009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72680" y="1916832"/>
            <a:ext cx="57390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</a:t>
            </a:r>
            <a:endParaRPr lang="en-US" altLang="ko-KR" sz="48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각종 </a:t>
            </a:r>
            <a:r>
              <a:rPr lang="ko-KR" altLang="en-US" sz="4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 연동</a:t>
            </a:r>
            <a:endParaRPr lang="en-US" altLang="ko-KR" sz="48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026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58712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56656" y="1700808"/>
            <a:ext cx="61926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Web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b="1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4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JPA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b="1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 API</a:t>
            </a:r>
            <a:endParaRPr lang="en-US" altLang="ko-KR" sz="4800" b="1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158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1720" y="2852936"/>
            <a:ext cx="8136904" cy="101566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AMPlatform</a:t>
            </a:r>
            <a:endParaRPr lang="en-US" altLang="ko-KR" sz="6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1720" y="1703593"/>
            <a:ext cx="266429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Web </a:t>
            </a: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</a:t>
            </a:r>
            <a:endParaRPr lang="en-US" altLang="ko-KR" b="1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37176" y="1700808"/>
            <a:ext cx="252028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en-US" altLang="ko-KR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endParaRPr lang="en-US" altLang="ko-KR" b="1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09184" y="4540746"/>
            <a:ext cx="244827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1720" y="4540747"/>
            <a:ext cx="252028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b="1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REST API</a:t>
            </a:r>
            <a:endParaRPr lang="en-US" altLang="ko-KR" b="1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" name="꺾인 연결선 12"/>
          <p:cNvCxnSpPr>
            <a:stCxn id="9" idx="3"/>
            <a:endCxn id="4" idx="0"/>
          </p:cNvCxnSpPr>
          <p:nvPr/>
        </p:nvCxnSpPr>
        <p:spPr bwMode="auto">
          <a:xfrm>
            <a:off x="3586016" y="1934426"/>
            <a:ext cx="1404156" cy="918510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꺾인 연결선 14"/>
          <p:cNvCxnSpPr>
            <a:stCxn id="10" idx="1"/>
            <a:endCxn id="4" idx="0"/>
          </p:cNvCxnSpPr>
          <p:nvPr/>
        </p:nvCxnSpPr>
        <p:spPr bwMode="auto">
          <a:xfrm rot="10800000" flipV="1">
            <a:off x="4990172" y="1931640"/>
            <a:ext cx="1547004" cy="921295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꺾인 연결선 16"/>
          <p:cNvCxnSpPr>
            <a:stCxn id="12" idx="3"/>
            <a:endCxn id="4" idx="2"/>
          </p:cNvCxnSpPr>
          <p:nvPr/>
        </p:nvCxnSpPr>
        <p:spPr bwMode="auto">
          <a:xfrm flipV="1">
            <a:off x="3442000" y="3868599"/>
            <a:ext cx="1548172" cy="902981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꺾인 연결선 18"/>
          <p:cNvCxnSpPr>
            <a:stCxn id="11" idx="1"/>
            <a:endCxn id="4" idx="2"/>
          </p:cNvCxnSpPr>
          <p:nvPr/>
        </p:nvCxnSpPr>
        <p:spPr bwMode="auto">
          <a:xfrm rot="10800000">
            <a:off x="4990172" y="3868599"/>
            <a:ext cx="1619012" cy="902980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54155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61467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8"/>
          <p:cNvSpPr txBox="1"/>
          <p:nvPr/>
        </p:nvSpPr>
        <p:spPr>
          <a:xfrm>
            <a:off x="2504728" y="692696"/>
            <a:ext cx="559044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입문 서적들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최소한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개는 꼭 정독 하자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!!</a:t>
            </a:r>
            <a:endParaRPr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628800"/>
            <a:ext cx="5577347" cy="44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4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96616" y="2780928"/>
            <a:ext cx="69413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개념과 활용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444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1064568" y="1196752"/>
            <a:ext cx="3312368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endParaRPr lang="en-US" altLang="ko-KR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구동원리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Hub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44888" y="692696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 차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5097016" y="1206334"/>
            <a:ext cx="2592288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Jenkins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Webhook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Pipeline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053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484784"/>
            <a:ext cx="6537176" cy="36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1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901760" y="2237904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OS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자원공유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성능의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99.x %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오케스트라 구축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84" y="2348880"/>
            <a:ext cx="6624737" cy="33513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12840" y="620688"/>
            <a:ext cx="2672526" cy="1071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도커 개념</a:t>
            </a:r>
            <a:endParaRPr lang="ko-KR" altLang="en-US" sz="4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238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836712"/>
            <a:ext cx="5207859" cy="5183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379" y="2564904"/>
            <a:ext cx="3506088" cy="148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가상화 환경 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110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03584" y="712688"/>
            <a:ext cx="878497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 - OS, File, Libraries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등을 패키지한 실행 파일 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Container –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실행한 상태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프로세스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Dockerfile –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생성 및 실행을 빌드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 –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컨테이너를 실행하는 서비스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00" y="2522473"/>
            <a:ext cx="8100914" cy="34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51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_레이아웃">
  <a:themeElements>
    <a:clrScheme name="사용자 지정 4">
      <a:dk1>
        <a:srgbClr val="00B0F0"/>
      </a:dk1>
      <a:lt1>
        <a:srgbClr val="00B0F0"/>
      </a:lt1>
      <a:dk2>
        <a:srgbClr val="85918F"/>
      </a:dk2>
      <a:lt2>
        <a:srgbClr val="DDDDDD"/>
      </a:lt2>
      <a:accent1>
        <a:srgbClr val="00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AAAAAA"/>
      </a:accent5>
      <a:accent6>
        <a:srgbClr val="AEAEAE"/>
      </a:accent6>
      <a:hlink>
        <a:srgbClr val="FFFFFF"/>
      </a:hlink>
      <a:folHlink>
        <a:srgbClr val="777777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lnDef>
  </a:objectDefaults>
  <a:extraClrSchemeLst>
    <a:extraClrScheme>
      <a:clrScheme name="2_Blank 1">
        <a:dk1>
          <a:srgbClr val="EBE3AB"/>
        </a:dk1>
        <a:lt1>
          <a:srgbClr val="FFFFFF"/>
        </a:lt1>
        <a:dk2>
          <a:srgbClr val="003366"/>
        </a:dk2>
        <a:lt2>
          <a:srgbClr val="85918F"/>
        </a:lt2>
        <a:accent1>
          <a:srgbClr val="C1D1E0"/>
        </a:accent1>
        <a:accent2>
          <a:srgbClr val="336699"/>
        </a:accent2>
        <a:accent3>
          <a:srgbClr val="AAADB8"/>
        </a:accent3>
        <a:accent4>
          <a:srgbClr val="DADADA"/>
        </a:accent4>
        <a:accent5>
          <a:srgbClr val="DDE5ED"/>
        </a:accent5>
        <a:accent6>
          <a:srgbClr val="2D5C8A"/>
        </a:accent6>
        <a:hlink>
          <a:srgbClr val="68AE9C"/>
        </a:hlink>
        <a:folHlink>
          <a:srgbClr val="B4A42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2">
        <a:dk1>
          <a:srgbClr val="000000"/>
        </a:dk1>
        <a:lt1>
          <a:srgbClr val="FFFFFF"/>
        </a:lt1>
        <a:dk2>
          <a:srgbClr val="85918F"/>
        </a:dk2>
        <a:lt2>
          <a:srgbClr val="DDDDDD"/>
        </a:lt2>
        <a:accent1>
          <a:srgbClr val="00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AEAEAE"/>
        </a:accent6>
        <a:hlink>
          <a:srgbClr val="FFFFF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3">
        <a:dk1>
          <a:srgbClr val="000000"/>
        </a:dk1>
        <a:lt1>
          <a:srgbClr val="FFFFFF"/>
        </a:lt1>
        <a:dk2>
          <a:srgbClr val="85918F"/>
        </a:dk2>
        <a:lt2>
          <a:srgbClr val="EBE3AB"/>
        </a:lt2>
        <a:accent1>
          <a:srgbClr val="336699"/>
        </a:accent1>
        <a:accent2>
          <a:srgbClr val="C1D1E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AFBDCB"/>
        </a:accent6>
        <a:hlink>
          <a:srgbClr val="68AE9C"/>
        </a:hlink>
        <a:folHlink>
          <a:srgbClr val="D1C0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13049</TotalTime>
  <Words>2116</Words>
  <Application>Microsoft Office PowerPoint</Application>
  <PresentationFormat>A4 용지(210x297mm)</PresentationFormat>
  <Paragraphs>674</Paragraphs>
  <Slides>115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115</vt:i4>
      </vt:variant>
    </vt:vector>
  </HeadingPairs>
  <TitlesOfParts>
    <vt:vector size="126" baseType="lpstr">
      <vt:lpstr>굴림</vt:lpstr>
      <vt:lpstr>굴림</vt:lpstr>
      <vt:lpstr>나눔고딕</vt:lpstr>
      <vt:lpstr>나눔스퀘어 ExtraBold</vt:lpstr>
      <vt:lpstr>맑은 고딕</vt:lpstr>
      <vt:lpstr>맑은 고딕</vt:lpstr>
      <vt:lpstr>바탕체</vt:lpstr>
      <vt:lpstr>Arial</vt:lpstr>
      <vt:lpstr>Times New Roman</vt:lpstr>
      <vt:lpstr>Wingdings</vt:lpstr>
      <vt:lpstr>표지_레이아웃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스프링부트 이전의 자바 설정</vt:lpstr>
      <vt:lpstr>기존 MVC 설정</vt:lpstr>
      <vt:lpstr>DB 설정</vt:lpstr>
      <vt:lpstr>JPA 설정</vt:lpstr>
      <vt:lpstr>새로운 프로젝트 마다    반복 적인 설정</vt:lpstr>
      <vt:lpstr>스프링부트 에서는 어떻게 설정하는가?</vt:lpstr>
      <vt:lpstr>기존 MVC 설정</vt:lpstr>
      <vt:lpstr>스프링 부트 MVC 설정</vt:lpstr>
      <vt:lpstr>기존 DB 설정</vt:lpstr>
      <vt:lpstr>스프링 부트 DB 설정</vt:lpstr>
      <vt:lpstr>JPA 설정</vt:lpstr>
      <vt:lpstr>스프링 부트 JPA 설정</vt:lpstr>
      <vt:lpstr>PowerPoint 프레젠테이션</vt:lpstr>
      <vt:lpstr>PowerPoint 프레젠테이션</vt:lpstr>
      <vt:lpstr>PowerPoint 프레젠테이션</vt:lpstr>
      <vt:lpstr>그렇다면 자동 생성 되는  자바설정 클래스는  다 어디 에 있을 까?</vt:lpstr>
      <vt:lpstr>그 내부를 들여다 보자</vt:lpstr>
      <vt:lpstr>스프링    부트 Main</vt:lpstr>
      <vt:lpstr>스프링    부트 Main</vt:lpstr>
      <vt:lpstr>스프링    부트 Main</vt:lpstr>
      <vt:lpstr>PowerPoint 프레젠테이션</vt:lpstr>
      <vt:lpstr>PowerPoint 프레젠테이션</vt:lpstr>
      <vt:lpstr>PowerPoint 프레젠테이션</vt:lpstr>
      <vt:lpstr>@EnableAutoConfiguration</vt:lpstr>
      <vt:lpstr>@Enable*  어노테이션이란?</vt:lpstr>
      <vt:lpstr>@EnableAutoConfiguration</vt:lpstr>
      <vt:lpstr>@EnableAutoConfiguration</vt:lpstr>
      <vt:lpstr>EnableAutoConfigurationImportSelector</vt:lpstr>
      <vt:lpstr>EnableAutoConfigurationImportSelector</vt:lpstr>
      <vt:lpstr>EnableAutoConfigurationImportSelector</vt:lpstr>
      <vt:lpstr>EnableAutoConfigurationImportSelector</vt:lpstr>
      <vt:lpstr>META-INF/spring.factories</vt:lpstr>
      <vt:lpstr>스프링부트 자동 설정 구조 요약</vt:lpstr>
      <vt:lpstr>PowerPoint 프레젠테이션</vt:lpstr>
      <vt:lpstr>그렇다면 스프링부트는  모든 설정 클래스 를  스프링 컨테이너에  자동으로 올리는가?</vt:lpstr>
      <vt:lpstr>당연히 NO!</vt:lpstr>
      <vt:lpstr>@  Conditional</vt:lpstr>
      <vt:lpstr>@  Conditional</vt:lpstr>
      <vt:lpstr>@  Conditional</vt:lpstr>
      <vt:lpstr>@  Conditional</vt:lpstr>
      <vt:lpstr>스프링 부트는 @Conditional 을 더 확장함</vt:lpstr>
      <vt:lpstr>@ConditionalOn *</vt:lpstr>
      <vt:lpstr>@ConditionalOn *</vt:lpstr>
      <vt:lpstr>PowerPoint 프레젠테이션</vt:lpstr>
      <vt:lpstr>스프링부트 는  @Conditional* 을 통한  Autoconfiguration  구현</vt:lpstr>
      <vt:lpstr>스프링 부트 설정</vt:lpstr>
      <vt:lpstr>즉 spring.factories 의  설정 클래스는 조건(@Conditional) 에  따라 컨테이너에 등록</vt:lpstr>
      <vt:lpstr>PowerPoint 프레젠테이션</vt:lpstr>
      <vt:lpstr>PowerPoint 프레젠테이션</vt:lpstr>
      <vt:lpstr>Autoconfiguration 지원 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@Profile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발표자의 진심 어린 조언 한 마디!!</vt:lpstr>
      <vt:lpstr>기술 서적 구입에 돈을 아끼지 마라</vt:lpstr>
      <vt:lpstr>PowerPoint 프레젠테이션</vt:lpstr>
      <vt:lpstr> - 이번 발표회 준비를 위해 사용된 비용 및 시간 -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개발1사업부/이승준</Manager>
  <Company>(주)굿소프트웨어랩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표준서식-파워포인트-템플릿-가로</dc:title>
  <dc:subject>ETRI 공개소프트웨어기반 가상데스크탑의 네트워크 할당 및 관리 툴 제작 프로젝트</dc:subject>
  <dc:creator>개발1사업부</dc:creator>
  <cp:keywords>OHGM-230-03</cp:keywords>
  <cp:lastModifiedBy>수원 정</cp:lastModifiedBy>
  <cp:revision>1957</cp:revision>
  <cp:lastPrinted>2014-01-20T06:51:08Z</cp:lastPrinted>
  <dcterms:created xsi:type="dcterms:W3CDTF">2000-02-29T01:43:17Z</dcterms:created>
  <dcterms:modified xsi:type="dcterms:W3CDTF">2018-12-22T06:07:38Z</dcterms:modified>
  <cp:category>Ver.1.0</cp:category>
</cp:coreProperties>
</file>